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9" r:id="rId6"/>
    <p:sldId id="310" r:id="rId7"/>
    <p:sldId id="308" r:id="rId8"/>
    <p:sldId id="311" r:id="rId9"/>
    <p:sldId id="259" r:id="rId10"/>
    <p:sldId id="312" r:id="rId11"/>
    <p:sldId id="313" r:id="rId12"/>
    <p:sldId id="314" r:id="rId13"/>
    <p:sldId id="315" r:id="rId14"/>
    <p:sldId id="316" r:id="rId15"/>
    <p:sldId id="317" r:id="rId16"/>
    <p:sldId id="318" r:id="rId17"/>
    <p:sldId id="319" r:id="rId18"/>
    <p:sldId id="321" r:id="rId19"/>
    <p:sldId id="320" r:id="rId20"/>
    <p:sldId id="322" r:id="rId21"/>
    <p:sldId id="323" r:id="rId22"/>
    <p:sldId id="32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6" d="100"/>
          <a:sy n="66" d="100"/>
        </p:scale>
        <p:origin x="8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a:t>data Cleaning</a:t>
          </a:r>
          <a:endParaRPr lang="en-US" dirty="0"/>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t>Data</a:t>
          </a:r>
          <a:r>
            <a:rPr lang="en-US" baseline="0" dirty="0"/>
            <a:t> Visualization</a:t>
          </a:r>
          <a:endParaRPr lang="en-US" dirty="0"/>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Data</a:t>
          </a:r>
          <a:r>
            <a:rPr lang="en-US" baseline="0" dirty="0"/>
            <a:t> Insights</a:t>
          </a:r>
          <a:endParaRPr lang="en-US" dirty="0"/>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custLinFactX="90964" custLinFactNeighborX="100000" custLinFactNeighborY="4436"/>
      <dgm:spPr>
        <a:prstGeom prst="ellipse">
          <a:avLst/>
        </a:prstGeom>
      </dgm:spPr>
    </dgm:pt>
    <dgm:pt modelId="{8FA2F131-CD01-4CBD-B7A5-1B9B5E7F0402}" type="pres">
      <dgm:prSet presAssocID="{40FC4FFE-8987-4A26-B7F4-8A516F18ADAE}" presName="iconRect" presStyleLbl="node1" presStyleIdx="0" presStyleCnt="3" custLinFactX="135745" custLinFactNeighborX="200000" custLinFactNeighborY="773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custLinFactX="94373" custLinFactNeighborX="100000" custLinFactNeighborY="4436"/>
      <dgm:spPr>
        <a:prstGeom prst="ellipse">
          <a:avLst/>
        </a:prstGeom>
      </dgm:spPr>
    </dgm:pt>
    <dgm:pt modelId="{E94F35BC-9C76-400A-BBCA-0032259E2E5A}" type="pres">
      <dgm:prSet presAssocID="{49225C73-1633-42F1-AB3B-7CB183E5F8B8}" presName="iconRect" presStyleLbl="node1" presStyleIdx="1" presStyleCnt="3" custLinFactX="140071" custLinFactNeighborX="200000" custLinFactNeighborY="773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custLinFactX="-189494" custLinFactNeighborX="-200000" custLinFactNeighborY="4436"/>
      <dgm:spPr>
        <a:prstGeom prst="ellipse">
          <a:avLst/>
        </a:prstGeom>
      </dgm:spPr>
    </dgm:pt>
    <dgm:pt modelId="{F09AEBFF-D2D3-4FFF-AD65-C3CEAEEB10F2}" type="pres">
      <dgm:prSet presAssocID="{1C383F32-22E8-4F62-A3E0-BDC3D5F48992}" presName="iconRect" presStyleLbl="node1" presStyleIdx="2" presStyleCnt="3" custLinFactX="-300000" custLinFactNeighborX="-378832" custLinFactNeighborY="773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CCAF56-5B30-43D0-84A9-1A387400707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1392D84F-F22B-4E4A-BD8C-9ED3706A390D}">
      <dgm:prSet phldrT="[Text]"/>
      <dgm:spPr/>
      <dgm:t>
        <a:bodyPr/>
        <a:lstStyle/>
        <a:p>
          <a:pPr algn="ctr"/>
          <a:r>
            <a:rPr lang="en-IN" b="1" dirty="0">
              <a:latin typeface="Times New Roman" panose="02020603050405020304" pitchFamily="18" charset="0"/>
              <a:cs typeface="Times New Roman" panose="02020603050405020304" pitchFamily="18" charset="0"/>
            </a:rPr>
            <a:t>Impact of Aviation Analytics</a:t>
          </a:r>
        </a:p>
      </dgm:t>
    </dgm:pt>
    <dgm:pt modelId="{F0973C97-754F-42A2-9230-AA39696B4C4D}" type="parTrans" cxnId="{FAA28AF5-4FD1-471F-AB2B-3EF4DE6D8ED2}">
      <dgm:prSet/>
      <dgm:spPr/>
      <dgm:t>
        <a:bodyPr/>
        <a:lstStyle/>
        <a:p>
          <a:endParaRPr lang="en-IN"/>
        </a:p>
      </dgm:t>
    </dgm:pt>
    <dgm:pt modelId="{AF89E972-A53B-4852-B026-4858F1FEBF85}" type="sibTrans" cxnId="{FAA28AF5-4FD1-471F-AB2B-3EF4DE6D8ED2}">
      <dgm:prSet/>
      <dgm:spPr/>
      <dgm:t>
        <a:bodyPr/>
        <a:lstStyle/>
        <a:p>
          <a:endParaRPr lang="en-IN"/>
        </a:p>
      </dgm:t>
    </dgm:pt>
    <dgm:pt modelId="{C40B6C3F-A517-4E76-B740-549256C6C1D3}">
      <dgm:prSet phldrT="[Text]"/>
      <dgm:spPr/>
      <dgm:t>
        <a:bodyPr/>
        <a:lstStyle/>
        <a:p>
          <a:pPr algn="just"/>
          <a:r>
            <a:rPr lang="en-US" dirty="0">
              <a:latin typeface="Times New Roman" panose="02020603050405020304" pitchFamily="18" charset="0"/>
              <a:cs typeface="Times New Roman" panose="02020603050405020304" pitchFamily="18" charset="0"/>
            </a:rPr>
            <a:t>Aviation analytics has revolutionized the industry by providing valuable insights and data-driven decision-making. It has helped airlines optimize operations, improve safety, and enhance the overall passenger experience.</a:t>
          </a:r>
          <a:endParaRPr lang="en-IN" dirty="0">
            <a:latin typeface="Times New Roman" panose="02020603050405020304" pitchFamily="18" charset="0"/>
            <a:cs typeface="Times New Roman" panose="02020603050405020304" pitchFamily="18" charset="0"/>
          </a:endParaRPr>
        </a:p>
      </dgm:t>
    </dgm:pt>
    <dgm:pt modelId="{F518BE69-3BEA-43F7-A31A-48AC178E325A}" type="parTrans" cxnId="{063E5574-2B81-4C6E-B264-E46BE1D8F109}">
      <dgm:prSet/>
      <dgm:spPr/>
      <dgm:t>
        <a:bodyPr/>
        <a:lstStyle/>
        <a:p>
          <a:endParaRPr lang="en-IN"/>
        </a:p>
      </dgm:t>
    </dgm:pt>
    <dgm:pt modelId="{125E23D6-8827-4271-B5DB-7EB72AA02C43}" type="sibTrans" cxnId="{063E5574-2B81-4C6E-B264-E46BE1D8F109}">
      <dgm:prSet/>
      <dgm:spPr/>
      <dgm:t>
        <a:bodyPr/>
        <a:lstStyle/>
        <a:p>
          <a:endParaRPr lang="en-IN"/>
        </a:p>
      </dgm:t>
    </dgm:pt>
    <dgm:pt modelId="{8FF0039B-DA6E-48A0-8F51-BD8C47C542EE}">
      <dgm:prSet phldrT="[Text]"/>
      <dgm:spPr/>
      <dgm:t>
        <a:bodyPr/>
        <a:lstStyle/>
        <a:p>
          <a:r>
            <a:rPr lang="en-IN" b="1" dirty="0">
              <a:latin typeface="Times New Roman" panose="02020603050405020304" pitchFamily="18" charset="0"/>
              <a:cs typeface="Times New Roman" panose="02020603050405020304" pitchFamily="18" charset="0"/>
            </a:rPr>
            <a:t>Future Opportunities</a:t>
          </a:r>
        </a:p>
      </dgm:t>
    </dgm:pt>
    <dgm:pt modelId="{D3CFF164-76DB-4665-9BE1-FD96FA709291}" type="parTrans" cxnId="{143C7C01-3234-4BF7-8A24-45749B3C3EA0}">
      <dgm:prSet/>
      <dgm:spPr/>
      <dgm:t>
        <a:bodyPr/>
        <a:lstStyle/>
        <a:p>
          <a:endParaRPr lang="en-IN"/>
        </a:p>
      </dgm:t>
    </dgm:pt>
    <dgm:pt modelId="{7488BC84-6DFB-4531-862C-F77B3B68D52D}" type="sibTrans" cxnId="{143C7C01-3234-4BF7-8A24-45749B3C3EA0}">
      <dgm:prSet/>
      <dgm:spPr/>
      <dgm:t>
        <a:bodyPr/>
        <a:lstStyle/>
        <a:p>
          <a:endParaRPr lang="en-IN"/>
        </a:p>
      </dgm:t>
    </dgm:pt>
    <dgm:pt modelId="{47CB162C-16D4-4D3A-B4C4-680ADD2D22C9}">
      <dgm:prSet phldrT="[Text]"/>
      <dgm:spPr/>
      <dgm:t>
        <a:bodyPr/>
        <a:lstStyle/>
        <a:p>
          <a:pPr algn="just"/>
          <a:r>
            <a:rPr lang="en-US" dirty="0">
              <a:latin typeface="Times New Roman" panose="02020603050405020304" pitchFamily="18" charset="0"/>
              <a:cs typeface="Times New Roman" panose="02020603050405020304" pitchFamily="18" charset="0"/>
            </a:rPr>
            <a:t>As technology continues to advance, there are even more opportunities for aviation analytics. With the integration of artificial intelligence and machine learning, airlines can further enhance their operations and offer personalized experiences to passengers.</a:t>
          </a:r>
          <a:endParaRPr lang="en-IN" dirty="0">
            <a:latin typeface="Times New Roman" panose="02020603050405020304" pitchFamily="18" charset="0"/>
            <a:cs typeface="Times New Roman" panose="02020603050405020304" pitchFamily="18" charset="0"/>
          </a:endParaRPr>
        </a:p>
      </dgm:t>
    </dgm:pt>
    <dgm:pt modelId="{02D23CFC-3486-40F2-8FDB-CCB9BC8EAD1B}" type="parTrans" cxnId="{0B335E64-6F69-449C-BF76-C20822032DC3}">
      <dgm:prSet/>
      <dgm:spPr/>
      <dgm:t>
        <a:bodyPr/>
        <a:lstStyle/>
        <a:p>
          <a:endParaRPr lang="en-IN"/>
        </a:p>
      </dgm:t>
    </dgm:pt>
    <dgm:pt modelId="{2208B056-953C-4934-85A9-E0030129F065}" type="sibTrans" cxnId="{0B335E64-6F69-449C-BF76-C20822032DC3}">
      <dgm:prSet/>
      <dgm:spPr/>
      <dgm:t>
        <a:bodyPr/>
        <a:lstStyle/>
        <a:p>
          <a:endParaRPr lang="en-IN"/>
        </a:p>
      </dgm:t>
    </dgm:pt>
    <dgm:pt modelId="{10953266-55EC-4C41-8036-1FD4E3F0C820}">
      <dgm:prSet phldrT="[Text]"/>
      <dgm:spPr/>
      <dgm:t>
        <a:bodyPr/>
        <a:lstStyle/>
        <a:p>
          <a:r>
            <a:rPr lang="en-IN" b="1" dirty="0">
              <a:latin typeface="Times New Roman" panose="02020603050405020304" pitchFamily="18" charset="0"/>
              <a:cs typeface="Times New Roman" panose="02020603050405020304" pitchFamily="18" charset="0"/>
            </a:rPr>
            <a:t>Importance of Data Security</a:t>
          </a:r>
        </a:p>
      </dgm:t>
    </dgm:pt>
    <dgm:pt modelId="{671E4722-F95E-4D17-B4EF-58509FEBDF89}" type="parTrans" cxnId="{E7FC88E1-94AE-4406-8E3D-BC56C2861E94}">
      <dgm:prSet/>
      <dgm:spPr/>
      <dgm:t>
        <a:bodyPr/>
        <a:lstStyle/>
        <a:p>
          <a:endParaRPr lang="en-IN"/>
        </a:p>
      </dgm:t>
    </dgm:pt>
    <dgm:pt modelId="{099FA91C-CA33-496A-824A-88812566639C}" type="sibTrans" cxnId="{E7FC88E1-94AE-4406-8E3D-BC56C2861E94}">
      <dgm:prSet/>
      <dgm:spPr/>
      <dgm:t>
        <a:bodyPr/>
        <a:lstStyle/>
        <a:p>
          <a:endParaRPr lang="en-IN"/>
        </a:p>
      </dgm:t>
    </dgm:pt>
    <dgm:pt modelId="{115977FD-8A03-455A-8981-38994D47DA33}">
      <dgm:prSet phldrT="[Text]"/>
      <dgm:spPr/>
      <dgm:t>
        <a:bodyPr/>
        <a:lstStyle/>
        <a:p>
          <a:pPr algn="just"/>
          <a:r>
            <a:rPr lang="en-US" dirty="0">
              <a:latin typeface="Times New Roman" panose="02020603050405020304" pitchFamily="18" charset="0"/>
              <a:cs typeface="Times New Roman" panose="02020603050405020304" pitchFamily="18" charset="0"/>
            </a:rPr>
            <a:t>While aviation analytics offers numerous benefits, it is crucial to prioritize data security and privacy. Airlines must implement robust security measures to protect sensitive passenger information and maintain customer trust.</a:t>
          </a:r>
          <a:endParaRPr lang="en-IN" dirty="0">
            <a:latin typeface="Times New Roman" panose="02020603050405020304" pitchFamily="18" charset="0"/>
            <a:cs typeface="Times New Roman" panose="02020603050405020304" pitchFamily="18" charset="0"/>
          </a:endParaRPr>
        </a:p>
      </dgm:t>
    </dgm:pt>
    <dgm:pt modelId="{830B653B-4E72-477A-A7B9-99BCA4594806}" type="parTrans" cxnId="{6689A399-FDA1-4E70-AF70-912E0928677F}">
      <dgm:prSet/>
      <dgm:spPr/>
      <dgm:t>
        <a:bodyPr/>
        <a:lstStyle/>
        <a:p>
          <a:endParaRPr lang="en-IN"/>
        </a:p>
      </dgm:t>
    </dgm:pt>
    <dgm:pt modelId="{7576F27F-1023-4F32-95C7-AEADB63C4B04}" type="sibTrans" cxnId="{6689A399-FDA1-4E70-AF70-912E0928677F}">
      <dgm:prSet/>
      <dgm:spPr/>
      <dgm:t>
        <a:bodyPr/>
        <a:lstStyle/>
        <a:p>
          <a:endParaRPr lang="en-IN"/>
        </a:p>
      </dgm:t>
    </dgm:pt>
    <dgm:pt modelId="{A237829B-96F7-4861-AB6A-624B94738AD2}">
      <dgm:prSet/>
      <dgm:spPr/>
      <dgm:t>
        <a:bodyPr/>
        <a:lstStyle/>
        <a:p>
          <a:pPr algn="just"/>
          <a:endParaRPr lang="en-IN" dirty="0">
            <a:latin typeface="Times New Roman" panose="02020603050405020304" pitchFamily="18" charset="0"/>
            <a:cs typeface="Times New Roman" panose="02020603050405020304" pitchFamily="18" charset="0"/>
          </a:endParaRPr>
        </a:p>
      </dgm:t>
    </dgm:pt>
    <dgm:pt modelId="{612FC055-B83B-4F73-9726-411D1A2ADE3D}" type="parTrans" cxnId="{8B7EC20A-09D6-49FE-AFFE-328DB2E105BE}">
      <dgm:prSet/>
      <dgm:spPr/>
      <dgm:t>
        <a:bodyPr/>
        <a:lstStyle/>
        <a:p>
          <a:endParaRPr lang="en-IN"/>
        </a:p>
      </dgm:t>
    </dgm:pt>
    <dgm:pt modelId="{EEA6B312-D0D1-4C12-94A3-E3DD5808680A}" type="sibTrans" cxnId="{8B7EC20A-09D6-49FE-AFFE-328DB2E105BE}">
      <dgm:prSet/>
      <dgm:spPr/>
      <dgm:t>
        <a:bodyPr/>
        <a:lstStyle/>
        <a:p>
          <a:endParaRPr lang="en-IN"/>
        </a:p>
      </dgm:t>
    </dgm:pt>
    <dgm:pt modelId="{A4AF612B-B3A3-43EB-9389-B19730D80FEA}" type="pres">
      <dgm:prSet presAssocID="{BFCCAF56-5B30-43D0-84A9-1A3874007079}" presName="Name0" presStyleCnt="0">
        <dgm:presLayoutVars>
          <dgm:dir/>
          <dgm:animLvl val="lvl"/>
          <dgm:resizeHandles val="exact"/>
        </dgm:presLayoutVars>
      </dgm:prSet>
      <dgm:spPr/>
    </dgm:pt>
    <dgm:pt modelId="{D8E12449-E7C5-48FF-93DB-A620DC2352C0}" type="pres">
      <dgm:prSet presAssocID="{1392D84F-F22B-4E4A-BD8C-9ED3706A390D}" presName="linNode" presStyleCnt="0"/>
      <dgm:spPr/>
    </dgm:pt>
    <dgm:pt modelId="{780B87C7-4886-499D-82DC-634397385D38}" type="pres">
      <dgm:prSet presAssocID="{1392D84F-F22B-4E4A-BD8C-9ED3706A390D}" presName="parentText" presStyleLbl="node1" presStyleIdx="0" presStyleCnt="3">
        <dgm:presLayoutVars>
          <dgm:chMax val="1"/>
          <dgm:bulletEnabled val="1"/>
        </dgm:presLayoutVars>
      </dgm:prSet>
      <dgm:spPr/>
    </dgm:pt>
    <dgm:pt modelId="{415C986C-059F-4E34-9126-3352760BFE12}" type="pres">
      <dgm:prSet presAssocID="{1392D84F-F22B-4E4A-BD8C-9ED3706A390D}" presName="descendantText" presStyleLbl="alignAccFollowNode1" presStyleIdx="0" presStyleCnt="3">
        <dgm:presLayoutVars>
          <dgm:bulletEnabled val="1"/>
        </dgm:presLayoutVars>
      </dgm:prSet>
      <dgm:spPr/>
    </dgm:pt>
    <dgm:pt modelId="{F08D84CC-EF9D-42F4-9191-9B96230A43A9}" type="pres">
      <dgm:prSet presAssocID="{AF89E972-A53B-4852-B026-4858F1FEBF85}" presName="sp" presStyleCnt="0"/>
      <dgm:spPr/>
    </dgm:pt>
    <dgm:pt modelId="{35210E06-DD24-4AE6-B858-01A0938BE3DB}" type="pres">
      <dgm:prSet presAssocID="{8FF0039B-DA6E-48A0-8F51-BD8C47C542EE}" presName="linNode" presStyleCnt="0"/>
      <dgm:spPr/>
    </dgm:pt>
    <dgm:pt modelId="{91942C29-918B-4590-B1D7-2600CBB76BB4}" type="pres">
      <dgm:prSet presAssocID="{8FF0039B-DA6E-48A0-8F51-BD8C47C542EE}" presName="parentText" presStyleLbl="node1" presStyleIdx="1" presStyleCnt="3">
        <dgm:presLayoutVars>
          <dgm:chMax val="1"/>
          <dgm:bulletEnabled val="1"/>
        </dgm:presLayoutVars>
      </dgm:prSet>
      <dgm:spPr/>
    </dgm:pt>
    <dgm:pt modelId="{D26A46F3-52CE-40E0-ADBE-2166AC3C1801}" type="pres">
      <dgm:prSet presAssocID="{8FF0039B-DA6E-48A0-8F51-BD8C47C542EE}" presName="descendantText" presStyleLbl="alignAccFollowNode1" presStyleIdx="1" presStyleCnt="3">
        <dgm:presLayoutVars>
          <dgm:bulletEnabled val="1"/>
        </dgm:presLayoutVars>
      </dgm:prSet>
      <dgm:spPr/>
    </dgm:pt>
    <dgm:pt modelId="{A3D5DF25-0882-4939-A53D-FF3C9B833E17}" type="pres">
      <dgm:prSet presAssocID="{7488BC84-6DFB-4531-862C-F77B3B68D52D}" presName="sp" presStyleCnt="0"/>
      <dgm:spPr/>
    </dgm:pt>
    <dgm:pt modelId="{EB6D01ED-B5C8-4C75-AD24-1C7AAD43F013}" type="pres">
      <dgm:prSet presAssocID="{10953266-55EC-4C41-8036-1FD4E3F0C820}" presName="linNode" presStyleCnt="0"/>
      <dgm:spPr/>
    </dgm:pt>
    <dgm:pt modelId="{55CC25A6-FAE4-4A38-AF2E-8B06416BBBDF}" type="pres">
      <dgm:prSet presAssocID="{10953266-55EC-4C41-8036-1FD4E3F0C820}" presName="parentText" presStyleLbl="node1" presStyleIdx="2" presStyleCnt="3">
        <dgm:presLayoutVars>
          <dgm:chMax val="1"/>
          <dgm:bulletEnabled val="1"/>
        </dgm:presLayoutVars>
      </dgm:prSet>
      <dgm:spPr/>
    </dgm:pt>
    <dgm:pt modelId="{163EF7EB-83D2-450B-BBF9-41510ABD4ABF}" type="pres">
      <dgm:prSet presAssocID="{10953266-55EC-4C41-8036-1FD4E3F0C820}" presName="descendantText" presStyleLbl="alignAccFollowNode1" presStyleIdx="2" presStyleCnt="3">
        <dgm:presLayoutVars>
          <dgm:bulletEnabled val="1"/>
        </dgm:presLayoutVars>
      </dgm:prSet>
      <dgm:spPr/>
    </dgm:pt>
  </dgm:ptLst>
  <dgm:cxnLst>
    <dgm:cxn modelId="{143C7C01-3234-4BF7-8A24-45749B3C3EA0}" srcId="{BFCCAF56-5B30-43D0-84A9-1A3874007079}" destId="{8FF0039B-DA6E-48A0-8F51-BD8C47C542EE}" srcOrd="1" destOrd="0" parTransId="{D3CFF164-76DB-4665-9BE1-FD96FA709291}" sibTransId="{7488BC84-6DFB-4531-862C-F77B3B68D52D}"/>
    <dgm:cxn modelId="{8B7EC20A-09D6-49FE-AFFE-328DB2E105BE}" srcId="{10953266-55EC-4C41-8036-1FD4E3F0C820}" destId="{A237829B-96F7-4861-AB6A-624B94738AD2}" srcOrd="1" destOrd="0" parTransId="{612FC055-B83B-4F73-9726-411D1A2ADE3D}" sibTransId="{EEA6B312-D0D1-4C12-94A3-E3DD5808680A}"/>
    <dgm:cxn modelId="{18201930-782D-4D91-A7E6-4E5062DBDBC5}" type="presOf" srcId="{A237829B-96F7-4861-AB6A-624B94738AD2}" destId="{163EF7EB-83D2-450B-BBF9-41510ABD4ABF}" srcOrd="0" destOrd="1" presId="urn:microsoft.com/office/officeart/2005/8/layout/vList5"/>
    <dgm:cxn modelId="{01716536-6FA9-420D-90B1-A970FA54F315}" type="presOf" srcId="{47CB162C-16D4-4D3A-B4C4-680ADD2D22C9}" destId="{D26A46F3-52CE-40E0-ADBE-2166AC3C1801}" srcOrd="0" destOrd="0" presId="urn:microsoft.com/office/officeart/2005/8/layout/vList5"/>
    <dgm:cxn modelId="{11FDC139-8F69-4A21-80F4-04F273C6561D}" type="presOf" srcId="{10953266-55EC-4C41-8036-1FD4E3F0C820}" destId="{55CC25A6-FAE4-4A38-AF2E-8B06416BBBDF}" srcOrd="0" destOrd="0" presId="urn:microsoft.com/office/officeart/2005/8/layout/vList5"/>
    <dgm:cxn modelId="{12B87163-6233-4C0E-92FB-C7AB893B5367}" type="presOf" srcId="{115977FD-8A03-455A-8981-38994D47DA33}" destId="{163EF7EB-83D2-450B-BBF9-41510ABD4ABF}" srcOrd="0" destOrd="0" presId="urn:microsoft.com/office/officeart/2005/8/layout/vList5"/>
    <dgm:cxn modelId="{0B335E64-6F69-449C-BF76-C20822032DC3}" srcId="{8FF0039B-DA6E-48A0-8F51-BD8C47C542EE}" destId="{47CB162C-16D4-4D3A-B4C4-680ADD2D22C9}" srcOrd="0" destOrd="0" parTransId="{02D23CFC-3486-40F2-8FDB-CCB9BC8EAD1B}" sibTransId="{2208B056-953C-4934-85A9-E0030129F065}"/>
    <dgm:cxn modelId="{063E5574-2B81-4C6E-B264-E46BE1D8F109}" srcId="{1392D84F-F22B-4E4A-BD8C-9ED3706A390D}" destId="{C40B6C3F-A517-4E76-B740-549256C6C1D3}" srcOrd="0" destOrd="0" parTransId="{F518BE69-3BEA-43F7-A31A-48AC178E325A}" sibTransId="{125E23D6-8827-4271-B5DB-7EB72AA02C43}"/>
    <dgm:cxn modelId="{6689A399-FDA1-4E70-AF70-912E0928677F}" srcId="{10953266-55EC-4C41-8036-1FD4E3F0C820}" destId="{115977FD-8A03-455A-8981-38994D47DA33}" srcOrd="0" destOrd="0" parTransId="{830B653B-4E72-477A-A7B9-99BCA4594806}" sibTransId="{7576F27F-1023-4F32-95C7-AEADB63C4B04}"/>
    <dgm:cxn modelId="{E8C7EA9C-58AA-47B2-A4A3-51CEDD61C183}" type="presOf" srcId="{1392D84F-F22B-4E4A-BD8C-9ED3706A390D}" destId="{780B87C7-4886-499D-82DC-634397385D38}" srcOrd="0" destOrd="0" presId="urn:microsoft.com/office/officeart/2005/8/layout/vList5"/>
    <dgm:cxn modelId="{16BA17AD-768C-4679-A261-E6631303CAB4}" type="presOf" srcId="{C40B6C3F-A517-4E76-B740-549256C6C1D3}" destId="{415C986C-059F-4E34-9126-3352760BFE12}" srcOrd="0" destOrd="0" presId="urn:microsoft.com/office/officeart/2005/8/layout/vList5"/>
    <dgm:cxn modelId="{749933B8-81FF-4395-8A81-BC89DA18868B}" type="presOf" srcId="{BFCCAF56-5B30-43D0-84A9-1A3874007079}" destId="{A4AF612B-B3A3-43EB-9389-B19730D80FEA}" srcOrd="0" destOrd="0" presId="urn:microsoft.com/office/officeart/2005/8/layout/vList5"/>
    <dgm:cxn modelId="{71B95AC1-0F74-4F73-A3BC-EA8DAF4F0E8D}" type="presOf" srcId="{8FF0039B-DA6E-48A0-8F51-BD8C47C542EE}" destId="{91942C29-918B-4590-B1D7-2600CBB76BB4}" srcOrd="0" destOrd="0" presId="urn:microsoft.com/office/officeart/2005/8/layout/vList5"/>
    <dgm:cxn modelId="{E7FC88E1-94AE-4406-8E3D-BC56C2861E94}" srcId="{BFCCAF56-5B30-43D0-84A9-1A3874007079}" destId="{10953266-55EC-4C41-8036-1FD4E3F0C820}" srcOrd="2" destOrd="0" parTransId="{671E4722-F95E-4D17-B4EF-58509FEBDF89}" sibTransId="{099FA91C-CA33-496A-824A-88812566639C}"/>
    <dgm:cxn modelId="{FAA28AF5-4FD1-471F-AB2B-3EF4DE6D8ED2}" srcId="{BFCCAF56-5B30-43D0-84A9-1A3874007079}" destId="{1392D84F-F22B-4E4A-BD8C-9ED3706A390D}" srcOrd="0" destOrd="0" parTransId="{F0973C97-754F-42A2-9230-AA39696B4C4D}" sibTransId="{AF89E972-A53B-4852-B026-4858F1FEBF85}"/>
    <dgm:cxn modelId="{D47A1D48-90EA-4688-9972-502463812D09}" type="presParOf" srcId="{A4AF612B-B3A3-43EB-9389-B19730D80FEA}" destId="{D8E12449-E7C5-48FF-93DB-A620DC2352C0}" srcOrd="0" destOrd="0" presId="urn:microsoft.com/office/officeart/2005/8/layout/vList5"/>
    <dgm:cxn modelId="{33899119-551B-43AA-B71F-C8E62650AA1C}" type="presParOf" srcId="{D8E12449-E7C5-48FF-93DB-A620DC2352C0}" destId="{780B87C7-4886-499D-82DC-634397385D38}" srcOrd="0" destOrd="0" presId="urn:microsoft.com/office/officeart/2005/8/layout/vList5"/>
    <dgm:cxn modelId="{575FAF14-9E47-40A8-A155-814E7067C24E}" type="presParOf" srcId="{D8E12449-E7C5-48FF-93DB-A620DC2352C0}" destId="{415C986C-059F-4E34-9126-3352760BFE12}" srcOrd="1" destOrd="0" presId="urn:microsoft.com/office/officeart/2005/8/layout/vList5"/>
    <dgm:cxn modelId="{D4AE6080-3E05-4039-8A34-C50DA4DDCB04}" type="presParOf" srcId="{A4AF612B-B3A3-43EB-9389-B19730D80FEA}" destId="{F08D84CC-EF9D-42F4-9191-9B96230A43A9}" srcOrd="1" destOrd="0" presId="urn:microsoft.com/office/officeart/2005/8/layout/vList5"/>
    <dgm:cxn modelId="{E06E86AF-E047-4AF6-BF9D-F653C5359165}" type="presParOf" srcId="{A4AF612B-B3A3-43EB-9389-B19730D80FEA}" destId="{35210E06-DD24-4AE6-B858-01A0938BE3DB}" srcOrd="2" destOrd="0" presId="urn:microsoft.com/office/officeart/2005/8/layout/vList5"/>
    <dgm:cxn modelId="{F396D0CB-2B4D-42C1-9F50-CFC25824F31F}" type="presParOf" srcId="{35210E06-DD24-4AE6-B858-01A0938BE3DB}" destId="{91942C29-918B-4590-B1D7-2600CBB76BB4}" srcOrd="0" destOrd="0" presId="urn:microsoft.com/office/officeart/2005/8/layout/vList5"/>
    <dgm:cxn modelId="{1F832D91-0817-4A15-9BC6-B64D4935DDD3}" type="presParOf" srcId="{35210E06-DD24-4AE6-B858-01A0938BE3DB}" destId="{D26A46F3-52CE-40E0-ADBE-2166AC3C1801}" srcOrd="1" destOrd="0" presId="urn:microsoft.com/office/officeart/2005/8/layout/vList5"/>
    <dgm:cxn modelId="{ED236229-2F68-4EFF-AC8C-4A9EFA38D002}" type="presParOf" srcId="{A4AF612B-B3A3-43EB-9389-B19730D80FEA}" destId="{A3D5DF25-0882-4939-A53D-FF3C9B833E17}" srcOrd="3" destOrd="0" presId="urn:microsoft.com/office/officeart/2005/8/layout/vList5"/>
    <dgm:cxn modelId="{9751CB39-5FCE-4484-85A1-EDADA5F66758}" type="presParOf" srcId="{A4AF612B-B3A3-43EB-9389-B19730D80FEA}" destId="{EB6D01ED-B5C8-4C75-AD24-1C7AAD43F013}" srcOrd="4" destOrd="0" presId="urn:microsoft.com/office/officeart/2005/8/layout/vList5"/>
    <dgm:cxn modelId="{497EFC80-936B-4390-A48E-1E21BF24596A}" type="presParOf" srcId="{EB6D01ED-B5C8-4C75-AD24-1C7AAD43F013}" destId="{55CC25A6-FAE4-4A38-AF2E-8B06416BBBDF}" srcOrd="0" destOrd="0" presId="urn:microsoft.com/office/officeart/2005/8/layout/vList5"/>
    <dgm:cxn modelId="{772969FB-7C00-4220-8E37-0DA82F64797C}" type="presParOf" srcId="{EB6D01ED-B5C8-4C75-AD24-1C7AAD43F013}" destId="{163EF7EB-83D2-450B-BBF9-41510ABD4AB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80BDEB-3B65-4AC6-A209-8254601AFDE2}"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n-IN"/>
        </a:p>
      </dgm:t>
    </dgm:pt>
    <dgm:pt modelId="{C98D777B-0283-4673-8459-AE497EDA19B4}">
      <dgm:prSet phldrT="[Text]"/>
      <dgm:spPr/>
      <dgm:t>
        <a:bodyPr/>
        <a:lstStyle/>
        <a:p>
          <a:r>
            <a:rPr lang="en-IN" b="1" dirty="0">
              <a:latin typeface="Times New Roman" panose="02020603050405020304" pitchFamily="18" charset="0"/>
              <a:cs typeface="Times New Roman" panose="02020603050405020304" pitchFamily="18" charset="0"/>
            </a:rPr>
            <a:t>Data Collection</a:t>
          </a:r>
        </a:p>
      </dgm:t>
    </dgm:pt>
    <dgm:pt modelId="{07AE7C5A-D1F4-4D4B-A575-3C167B386074}" type="parTrans" cxnId="{18AE1075-CAB1-4CB6-9F2C-365789C6B9D6}">
      <dgm:prSet/>
      <dgm:spPr/>
      <dgm:t>
        <a:bodyPr/>
        <a:lstStyle/>
        <a:p>
          <a:endParaRPr lang="en-IN"/>
        </a:p>
      </dgm:t>
    </dgm:pt>
    <dgm:pt modelId="{B3C490E5-4AEE-48BC-8EA3-C3F4CFE26C7A}" type="sibTrans" cxnId="{18AE1075-CAB1-4CB6-9F2C-365789C6B9D6}">
      <dgm:prSet/>
      <dgm:spPr/>
      <dgm:t>
        <a:bodyPr/>
        <a:lstStyle/>
        <a:p>
          <a:endParaRPr lang="en-IN"/>
        </a:p>
      </dgm:t>
    </dgm:pt>
    <dgm:pt modelId="{CD8402B8-A0E8-4954-868E-C8CC9E1FAABA}">
      <dgm:prSet phldrT="[Text]" custT="1"/>
      <dgm:spPr/>
      <dgm:t>
        <a:bodyPr/>
        <a:lstStyle/>
        <a:p>
          <a:pPr algn="just"/>
          <a:r>
            <a:rPr lang="en-US" sz="1400" dirty="0">
              <a:latin typeface="Times New Roman" panose="02020603050405020304" pitchFamily="18" charset="0"/>
              <a:cs typeface="Times New Roman" panose="02020603050405020304" pitchFamily="18" charset="0"/>
            </a:rPr>
            <a:t>The aviation industry generates massive amounts of data, making it challenging to collect and process.</a:t>
          </a:r>
          <a:endParaRPr lang="en-IN" sz="1400" dirty="0">
            <a:latin typeface="Times New Roman" panose="02020603050405020304" pitchFamily="18" charset="0"/>
            <a:cs typeface="Times New Roman" panose="02020603050405020304" pitchFamily="18" charset="0"/>
          </a:endParaRPr>
        </a:p>
      </dgm:t>
    </dgm:pt>
    <dgm:pt modelId="{AE44BE4D-E086-49C0-BB1D-E3E7FE02168B}" type="parTrans" cxnId="{EC34FB8A-FF91-4AFF-8F74-1ACD9CB6D881}">
      <dgm:prSet/>
      <dgm:spPr/>
      <dgm:t>
        <a:bodyPr/>
        <a:lstStyle/>
        <a:p>
          <a:endParaRPr lang="en-IN"/>
        </a:p>
      </dgm:t>
    </dgm:pt>
    <dgm:pt modelId="{2C205DE6-1A9C-44E7-B9A0-0374C184E50F}" type="sibTrans" cxnId="{EC34FB8A-FF91-4AFF-8F74-1ACD9CB6D881}">
      <dgm:prSet/>
      <dgm:spPr/>
      <dgm:t>
        <a:bodyPr/>
        <a:lstStyle/>
        <a:p>
          <a:endParaRPr lang="en-IN"/>
        </a:p>
      </dgm:t>
    </dgm:pt>
    <dgm:pt modelId="{B8E6A771-D581-40BD-87EC-ABE7E05E9F3D}">
      <dgm:prSet phldrT="[Text]" custT="1"/>
      <dgm:spPr/>
      <dgm:t>
        <a:bodyPr/>
        <a:lstStyle/>
        <a:p>
          <a:pPr algn="just"/>
          <a:r>
            <a:rPr lang="en-US" sz="1400" dirty="0">
              <a:latin typeface="Times New Roman" panose="02020603050405020304" pitchFamily="18" charset="0"/>
              <a:cs typeface="Times New Roman" panose="02020603050405020304" pitchFamily="18" charset="0"/>
            </a:rPr>
            <a:t>Overcome: Implementing advanced data collection systems and leveraging automation to streamline the process.</a:t>
          </a:r>
          <a:endParaRPr lang="en-IN" sz="1400" dirty="0">
            <a:latin typeface="Times New Roman" panose="02020603050405020304" pitchFamily="18" charset="0"/>
            <a:cs typeface="Times New Roman" panose="02020603050405020304" pitchFamily="18" charset="0"/>
          </a:endParaRPr>
        </a:p>
      </dgm:t>
    </dgm:pt>
    <dgm:pt modelId="{1BB807D3-AC4B-4883-9824-FDBB7D2CF3E7}" type="parTrans" cxnId="{C44E9365-6201-4395-AB96-22ABBB5B0DF6}">
      <dgm:prSet/>
      <dgm:spPr/>
      <dgm:t>
        <a:bodyPr/>
        <a:lstStyle/>
        <a:p>
          <a:endParaRPr lang="en-IN"/>
        </a:p>
      </dgm:t>
    </dgm:pt>
    <dgm:pt modelId="{04DEE3CA-6CA7-4982-98F3-8F555EBA1F5F}" type="sibTrans" cxnId="{C44E9365-6201-4395-AB96-22ABBB5B0DF6}">
      <dgm:prSet/>
      <dgm:spPr/>
      <dgm:t>
        <a:bodyPr/>
        <a:lstStyle/>
        <a:p>
          <a:endParaRPr lang="en-IN"/>
        </a:p>
      </dgm:t>
    </dgm:pt>
    <dgm:pt modelId="{4E3F8E27-78FB-4AE9-9218-29CB6C51C9BE}">
      <dgm:prSet phldrT="[Text]"/>
      <dgm:spPr/>
      <dgm:t>
        <a:bodyPr/>
        <a:lstStyle/>
        <a:p>
          <a:r>
            <a:rPr lang="en-IN" b="1" dirty="0">
              <a:latin typeface="Times New Roman" panose="02020603050405020304" pitchFamily="18" charset="0"/>
              <a:cs typeface="Times New Roman" panose="02020603050405020304" pitchFamily="18" charset="0"/>
            </a:rPr>
            <a:t>Data Integration</a:t>
          </a:r>
        </a:p>
      </dgm:t>
    </dgm:pt>
    <dgm:pt modelId="{F758BC2F-FE6E-4B45-84BD-D8966FA1E53B}" type="parTrans" cxnId="{05B5A030-CF6F-456D-9F82-38657CEBF1BF}">
      <dgm:prSet/>
      <dgm:spPr/>
      <dgm:t>
        <a:bodyPr/>
        <a:lstStyle/>
        <a:p>
          <a:endParaRPr lang="en-IN"/>
        </a:p>
      </dgm:t>
    </dgm:pt>
    <dgm:pt modelId="{D4897632-DC7A-4D4F-875E-4359A188605E}" type="sibTrans" cxnId="{05B5A030-CF6F-456D-9F82-38657CEBF1BF}">
      <dgm:prSet/>
      <dgm:spPr/>
      <dgm:t>
        <a:bodyPr/>
        <a:lstStyle/>
        <a:p>
          <a:endParaRPr lang="en-IN"/>
        </a:p>
      </dgm:t>
    </dgm:pt>
    <dgm:pt modelId="{FE37772A-C4D9-4552-9E85-CCAB6FA1B621}">
      <dgm:prSet phldrT="[Text]"/>
      <dgm:spPr/>
      <dgm:t>
        <a:bodyPr/>
        <a:lstStyle/>
        <a:p>
          <a:pPr algn="just"/>
          <a:r>
            <a:rPr lang="en-US" dirty="0">
              <a:latin typeface="Times New Roman" panose="02020603050405020304" pitchFamily="18" charset="0"/>
              <a:cs typeface="Times New Roman" panose="02020603050405020304" pitchFamily="18" charset="0"/>
            </a:rPr>
            <a:t>Integrating data from various sources and formats can be complex and time-consuming.</a:t>
          </a:r>
          <a:endParaRPr lang="en-IN" dirty="0">
            <a:latin typeface="Times New Roman" panose="02020603050405020304" pitchFamily="18" charset="0"/>
            <a:cs typeface="Times New Roman" panose="02020603050405020304" pitchFamily="18" charset="0"/>
          </a:endParaRPr>
        </a:p>
      </dgm:t>
    </dgm:pt>
    <dgm:pt modelId="{E8680D3B-6A58-4F89-9280-F127835212F2}" type="parTrans" cxnId="{62177FE1-67CF-4D06-8560-5B949C77C3BF}">
      <dgm:prSet/>
      <dgm:spPr/>
      <dgm:t>
        <a:bodyPr/>
        <a:lstStyle/>
        <a:p>
          <a:endParaRPr lang="en-IN"/>
        </a:p>
      </dgm:t>
    </dgm:pt>
    <dgm:pt modelId="{2CED1BEB-EEF8-47CD-A7CD-60F0CD5FF44B}" type="sibTrans" cxnId="{62177FE1-67CF-4D06-8560-5B949C77C3BF}">
      <dgm:prSet/>
      <dgm:spPr/>
      <dgm:t>
        <a:bodyPr/>
        <a:lstStyle/>
        <a:p>
          <a:endParaRPr lang="en-IN"/>
        </a:p>
      </dgm:t>
    </dgm:pt>
    <dgm:pt modelId="{0BD4FC0E-A275-4F13-BB07-E1EB516A9414}">
      <dgm:prSet phldrT="[Text]"/>
      <dgm:spPr/>
      <dgm:t>
        <a:bodyPr/>
        <a:lstStyle/>
        <a:p>
          <a:pPr algn="just"/>
          <a:r>
            <a:rPr lang="en-US" dirty="0">
              <a:latin typeface="Times New Roman" panose="02020603050405020304" pitchFamily="18" charset="0"/>
              <a:cs typeface="Times New Roman" panose="02020603050405020304" pitchFamily="18" charset="0"/>
            </a:rPr>
            <a:t>Overcome: Developing data integration frameworks and utilizing data integration tools to streamline the process.</a:t>
          </a:r>
          <a:endParaRPr lang="en-IN" dirty="0">
            <a:latin typeface="Times New Roman" panose="02020603050405020304" pitchFamily="18" charset="0"/>
            <a:cs typeface="Times New Roman" panose="02020603050405020304" pitchFamily="18" charset="0"/>
          </a:endParaRPr>
        </a:p>
      </dgm:t>
    </dgm:pt>
    <dgm:pt modelId="{40658F9B-C968-43DD-AF00-550BCBBA777C}" type="parTrans" cxnId="{697AEE8B-C16F-46ED-82D6-D26CE5699E36}">
      <dgm:prSet/>
      <dgm:spPr/>
      <dgm:t>
        <a:bodyPr/>
        <a:lstStyle/>
        <a:p>
          <a:endParaRPr lang="en-IN"/>
        </a:p>
      </dgm:t>
    </dgm:pt>
    <dgm:pt modelId="{25D661B8-8795-47C0-B54A-9D61287AF88A}" type="sibTrans" cxnId="{697AEE8B-C16F-46ED-82D6-D26CE5699E36}">
      <dgm:prSet/>
      <dgm:spPr/>
      <dgm:t>
        <a:bodyPr/>
        <a:lstStyle/>
        <a:p>
          <a:endParaRPr lang="en-IN"/>
        </a:p>
      </dgm:t>
    </dgm:pt>
    <dgm:pt modelId="{D1011485-0366-4734-AF33-3396EBA7E90A}">
      <dgm:prSet phldrT="[Text]"/>
      <dgm:spPr/>
      <dgm:t>
        <a:bodyPr/>
        <a:lstStyle/>
        <a:p>
          <a:r>
            <a:rPr lang="en-IN" b="1" dirty="0">
              <a:latin typeface="Times New Roman" panose="02020603050405020304" pitchFamily="18" charset="0"/>
              <a:cs typeface="Times New Roman" panose="02020603050405020304" pitchFamily="18" charset="0"/>
            </a:rPr>
            <a:t>Data Analysis</a:t>
          </a:r>
        </a:p>
      </dgm:t>
    </dgm:pt>
    <dgm:pt modelId="{965B915E-8D65-49C4-B393-06DBBB9EE33B}" type="parTrans" cxnId="{035E4495-6C67-4DCB-8F7B-1760899599CB}">
      <dgm:prSet/>
      <dgm:spPr/>
      <dgm:t>
        <a:bodyPr/>
        <a:lstStyle/>
        <a:p>
          <a:endParaRPr lang="en-IN"/>
        </a:p>
      </dgm:t>
    </dgm:pt>
    <dgm:pt modelId="{3B8CF219-995D-4055-BB16-80AF8FD2F504}" type="sibTrans" cxnId="{035E4495-6C67-4DCB-8F7B-1760899599CB}">
      <dgm:prSet/>
      <dgm:spPr/>
      <dgm:t>
        <a:bodyPr/>
        <a:lstStyle/>
        <a:p>
          <a:endParaRPr lang="en-IN"/>
        </a:p>
      </dgm:t>
    </dgm:pt>
    <dgm:pt modelId="{5F7C1B69-AB31-426F-9046-405823526C2F}">
      <dgm:prSet phldrT="[Text]"/>
      <dgm:spPr/>
      <dgm:t>
        <a:bodyPr/>
        <a:lstStyle/>
        <a:p>
          <a:pPr algn="just"/>
          <a:r>
            <a:rPr lang="en-US" dirty="0">
              <a:latin typeface="Times New Roman" panose="02020603050405020304" pitchFamily="18" charset="0"/>
              <a:cs typeface="Times New Roman" panose="02020603050405020304" pitchFamily="18" charset="0"/>
            </a:rPr>
            <a:t>Analyzing and deriving insights from large volumes of aviation data can be challenging.</a:t>
          </a:r>
          <a:endParaRPr lang="en-IN" dirty="0">
            <a:latin typeface="Times New Roman" panose="02020603050405020304" pitchFamily="18" charset="0"/>
            <a:cs typeface="Times New Roman" panose="02020603050405020304" pitchFamily="18" charset="0"/>
          </a:endParaRPr>
        </a:p>
      </dgm:t>
    </dgm:pt>
    <dgm:pt modelId="{025C67AC-AB96-4019-A983-3BA48C1C42DE}" type="parTrans" cxnId="{1EE90470-7B6F-4256-9A4A-857965155DFE}">
      <dgm:prSet/>
      <dgm:spPr/>
      <dgm:t>
        <a:bodyPr/>
        <a:lstStyle/>
        <a:p>
          <a:endParaRPr lang="en-IN"/>
        </a:p>
      </dgm:t>
    </dgm:pt>
    <dgm:pt modelId="{831B4F62-B99A-49EF-88F6-2F46096A09CB}" type="sibTrans" cxnId="{1EE90470-7B6F-4256-9A4A-857965155DFE}">
      <dgm:prSet/>
      <dgm:spPr/>
      <dgm:t>
        <a:bodyPr/>
        <a:lstStyle/>
        <a:p>
          <a:endParaRPr lang="en-IN"/>
        </a:p>
      </dgm:t>
    </dgm:pt>
    <dgm:pt modelId="{AACBCD7E-B527-434C-BFE8-6CE4B380BCC3}">
      <dgm:prSet phldrT="[Text]"/>
      <dgm:spPr/>
      <dgm:t>
        <a:bodyPr/>
        <a:lstStyle/>
        <a:p>
          <a:pPr algn="just"/>
          <a:r>
            <a:rPr lang="en-US" dirty="0">
              <a:latin typeface="Times New Roman" panose="02020603050405020304" pitchFamily="18" charset="0"/>
              <a:cs typeface="Times New Roman" panose="02020603050405020304" pitchFamily="18" charset="0"/>
            </a:rPr>
            <a:t>Overcome: Utilizing advanced analytics techniques, such as machine learning and predictive modeling, to extract valuable insights from the data.</a:t>
          </a:r>
          <a:endParaRPr lang="en-IN" dirty="0">
            <a:latin typeface="Times New Roman" panose="02020603050405020304" pitchFamily="18" charset="0"/>
            <a:cs typeface="Times New Roman" panose="02020603050405020304" pitchFamily="18" charset="0"/>
          </a:endParaRPr>
        </a:p>
      </dgm:t>
    </dgm:pt>
    <dgm:pt modelId="{9A00F07C-F62A-43C9-9CD9-DD0D167E6D5B}" type="parTrans" cxnId="{0989BD80-FE0E-4F49-B9D8-DA2D1E7C64B0}">
      <dgm:prSet/>
      <dgm:spPr/>
      <dgm:t>
        <a:bodyPr/>
        <a:lstStyle/>
        <a:p>
          <a:endParaRPr lang="en-IN"/>
        </a:p>
      </dgm:t>
    </dgm:pt>
    <dgm:pt modelId="{98F47F17-3ADA-41A7-BCD1-91A596716F9D}" type="sibTrans" cxnId="{0989BD80-FE0E-4F49-B9D8-DA2D1E7C64B0}">
      <dgm:prSet/>
      <dgm:spPr/>
      <dgm:t>
        <a:bodyPr/>
        <a:lstStyle/>
        <a:p>
          <a:endParaRPr lang="en-IN"/>
        </a:p>
      </dgm:t>
    </dgm:pt>
    <dgm:pt modelId="{8C7BCBC9-EAC1-41A9-94BC-4CF9C983ADD7}" type="pres">
      <dgm:prSet presAssocID="{3A80BDEB-3B65-4AC6-A209-8254601AFDE2}" presName="Name0" presStyleCnt="0">
        <dgm:presLayoutVars>
          <dgm:chMax val="7"/>
          <dgm:dir/>
          <dgm:animLvl val="lvl"/>
          <dgm:resizeHandles val="exact"/>
        </dgm:presLayoutVars>
      </dgm:prSet>
      <dgm:spPr/>
    </dgm:pt>
    <dgm:pt modelId="{DA2FCEA8-5641-4BFE-A6C8-97FF8B73463B}" type="pres">
      <dgm:prSet presAssocID="{C98D777B-0283-4673-8459-AE497EDA19B4}" presName="circle1" presStyleLbl="node1" presStyleIdx="0" presStyleCnt="3"/>
      <dgm:spPr/>
    </dgm:pt>
    <dgm:pt modelId="{4446FFE9-48C7-4E7E-9822-54F66AA6E8D9}" type="pres">
      <dgm:prSet presAssocID="{C98D777B-0283-4673-8459-AE497EDA19B4}" presName="space" presStyleCnt="0"/>
      <dgm:spPr/>
    </dgm:pt>
    <dgm:pt modelId="{9261E984-7E88-452E-A180-3BA3EE9652C2}" type="pres">
      <dgm:prSet presAssocID="{C98D777B-0283-4673-8459-AE497EDA19B4}" presName="rect1" presStyleLbl="alignAcc1" presStyleIdx="0" presStyleCnt="3"/>
      <dgm:spPr/>
    </dgm:pt>
    <dgm:pt modelId="{AC996038-C684-4CDC-A22E-3CB4491C72B3}" type="pres">
      <dgm:prSet presAssocID="{4E3F8E27-78FB-4AE9-9218-29CB6C51C9BE}" presName="vertSpace2" presStyleLbl="node1" presStyleIdx="0" presStyleCnt="3"/>
      <dgm:spPr/>
    </dgm:pt>
    <dgm:pt modelId="{22B3DCA2-A142-4DF7-A40F-5A45EE661DA2}" type="pres">
      <dgm:prSet presAssocID="{4E3F8E27-78FB-4AE9-9218-29CB6C51C9BE}" presName="circle2" presStyleLbl="node1" presStyleIdx="1" presStyleCnt="3"/>
      <dgm:spPr/>
    </dgm:pt>
    <dgm:pt modelId="{35FD09BE-6C08-4481-87AA-6C42B91D1E6C}" type="pres">
      <dgm:prSet presAssocID="{4E3F8E27-78FB-4AE9-9218-29CB6C51C9BE}" presName="rect2" presStyleLbl="alignAcc1" presStyleIdx="1" presStyleCnt="3"/>
      <dgm:spPr/>
    </dgm:pt>
    <dgm:pt modelId="{C5391094-4A30-47FB-AB65-EC65B6363869}" type="pres">
      <dgm:prSet presAssocID="{D1011485-0366-4734-AF33-3396EBA7E90A}" presName="vertSpace3" presStyleLbl="node1" presStyleIdx="1" presStyleCnt="3"/>
      <dgm:spPr/>
    </dgm:pt>
    <dgm:pt modelId="{96589A54-3E27-423A-AA25-D66252710AA2}" type="pres">
      <dgm:prSet presAssocID="{D1011485-0366-4734-AF33-3396EBA7E90A}" presName="circle3" presStyleLbl="node1" presStyleIdx="2" presStyleCnt="3"/>
      <dgm:spPr/>
    </dgm:pt>
    <dgm:pt modelId="{42C93C4A-506E-4C78-A0EA-6BCF01879878}" type="pres">
      <dgm:prSet presAssocID="{D1011485-0366-4734-AF33-3396EBA7E90A}" presName="rect3" presStyleLbl="alignAcc1" presStyleIdx="2" presStyleCnt="3"/>
      <dgm:spPr/>
    </dgm:pt>
    <dgm:pt modelId="{7701FDE2-7979-4793-ABC6-B86BF2B25BE3}" type="pres">
      <dgm:prSet presAssocID="{C98D777B-0283-4673-8459-AE497EDA19B4}" presName="rect1ParTx" presStyleLbl="alignAcc1" presStyleIdx="2" presStyleCnt="3">
        <dgm:presLayoutVars>
          <dgm:chMax val="1"/>
          <dgm:bulletEnabled val="1"/>
        </dgm:presLayoutVars>
      </dgm:prSet>
      <dgm:spPr/>
    </dgm:pt>
    <dgm:pt modelId="{5E8EC92F-7EED-4443-9BD8-6FF9FB9FC7E3}" type="pres">
      <dgm:prSet presAssocID="{C98D777B-0283-4673-8459-AE497EDA19B4}" presName="rect1ChTx" presStyleLbl="alignAcc1" presStyleIdx="2" presStyleCnt="3" custScaleY="100000">
        <dgm:presLayoutVars>
          <dgm:bulletEnabled val="1"/>
        </dgm:presLayoutVars>
      </dgm:prSet>
      <dgm:spPr/>
    </dgm:pt>
    <dgm:pt modelId="{D2F00493-1582-4C0D-ADE1-33926FAFAA1D}" type="pres">
      <dgm:prSet presAssocID="{4E3F8E27-78FB-4AE9-9218-29CB6C51C9BE}" presName="rect2ParTx" presStyleLbl="alignAcc1" presStyleIdx="2" presStyleCnt="3">
        <dgm:presLayoutVars>
          <dgm:chMax val="1"/>
          <dgm:bulletEnabled val="1"/>
        </dgm:presLayoutVars>
      </dgm:prSet>
      <dgm:spPr/>
    </dgm:pt>
    <dgm:pt modelId="{426A5DF8-93EA-4D60-97BA-CEF978D53F21}" type="pres">
      <dgm:prSet presAssocID="{4E3F8E27-78FB-4AE9-9218-29CB6C51C9BE}" presName="rect2ChTx" presStyleLbl="alignAcc1" presStyleIdx="2" presStyleCnt="3">
        <dgm:presLayoutVars>
          <dgm:bulletEnabled val="1"/>
        </dgm:presLayoutVars>
      </dgm:prSet>
      <dgm:spPr/>
    </dgm:pt>
    <dgm:pt modelId="{815D3F63-7DC6-4305-A56E-DD0623FBC55A}" type="pres">
      <dgm:prSet presAssocID="{D1011485-0366-4734-AF33-3396EBA7E90A}" presName="rect3ParTx" presStyleLbl="alignAcc1" presStyleIdx="2" presStyleCnt="3">
        <dgm:presLayoutVars>
          <dgm:chMax val="1"/>
          <dgm:bulletEnabled val="1"/>
        </dgm:presLayoutVars>
      </dgm:prSet>
      <dgm:spPr/>
    </dgm:pt>
    <dgm:pt modelId="{58F0223B-FF9C-4D2E-AABF-72312569741A}" type="pres">
      <dgm:prSet presAssocID="{D1011485-0366-4734-AF33-3396EBA7E90A}" presName="rect3ChTx" presStyleLbl="alignAcc1" presStyleIdx="2" presStyleCnt="3">
        <dgm:presLayoutVars>
          <dgm:bulletEnabled val="1"/>
        </dgm:presLayoutVars>
      </dgm:prSet>
      <dgm:spPr/>
    </dgm:pt>
  </dgm:ptLst>
  <dgm:cxnLst>
    <dgm:cxn modelId="{5F142215-E9CF-4A0A-86D1-E2054B4639F3}" type="presOf" srcId="{4E3F8E27-78FB-4AE9-9218-29CB6C51C9BE}" destId="{35FD09BE-6C08-4481-87AA-6C42B91D1E6C}" srcOrd="0" destOrd="0" presId="urn:microsoft.com/office/officeart/2005/8/layout/target3"/>
    <dgm:cxn modelId="{05B5A030-CF6F-456D-9F82-38657CEBF1BF}" srcId="{3A80BDEB-3B65-4AC6-A209-8254601AFDE2}" destId="{4E3F8E27-78FB-4AE9-9218-29CB6C51C9BE}" srcOrd="1" destOrd="0" parTransId="{F758BC2F-FE6E-4B45-84BD-D8966FA1E53B}" sibTransId="{D4897632-DC7A-4D4F-875E-4359A188605E}"/>
    <dgm:cxn modelId="{5BF81039-4226-4173-B328-E05620BF775A}" type="presOf" srcId="{D1011485-0366-4734-AF33-3396EBA7E90A}" destId="{815D3F63-7DC6-4305-A56E-DD0623FBC55A}" srcOrd="1" destOrd="0" presId="urn:microsoft.com/office/officeart/2005/8/layout/target3"/>
    <dgm:cxn modelId="{C53AAA3F-8314-4317-8E3C-A1B6DCA07DD6}" type="presOf" srcId="{FE37772A-C4D9-4552-9E85-CCAB6FA1B621}" destId="{426A5DF8-93EA-4D60-97BA-CEF978D53F21}" srcOrd="0" destOrd="0" presId="urn:microsoft.com/office/officeart/2005/8/layout/target3"/>
    <dgm:cxn modelId="{C44E9365-6201-4395-AB96-22ABBB5B0DF6}" srcId="{C98D777B-0283-4673-8459-AE497EDA19B4}" destId="{B8E6A771-D581-40BD-87EC-ABE7E05E9F3D}" srcOrd="1" destOrd="0" parTransId="{1BB807D3-AC4B-4883-9824-FDBB7D2CF3E7}" sibTransId="{04DEE3CA-6CA7-4982-98F3-8F555EBA1F5F}"/>
    <dgm:cxn modelId="{0605C348-30D4-4E43-AC15-8EC04410D580}" type="presOf" srcId="{4E3F8E27-78FB-4AE9-9218-29CB6C51C9BE}" destId="{D2F00493-1582-4C0D-ADE1-33926FAFAA1D}" srcOrd="1" destOrd="0" presId="urn:microsoft.com/office/officeart/2005/8/layout/target3"/>
    <dgm:cxn modelId="{C32DD649-AB69-4C27-B9DB-4B501C0E1729}" type="presOf" srcId="{AACBCD7E-B527-434C-BFE8-6CE4B380BCC3}" destId="{58F0223B-FF9C-4D2E-AABF-72312569741A}" srcOrd="0" destOrd="1" presId="urn:microsoft.com/office/officeart/2005/8/layout/target3"/>
    <dgm:cxn modelId="{1EE90470-7B6F-4256-9A4A-857965155DFE}" srcId="{D1011485-0366-4734-AF33-3396EBA7E90A}" destId="{5F7C1B69-AB31-426F-9046-405823526C2F}" srcOrd="0" destOrd="0" parTransId="{025C67AC-AB96-4019-A983-3BA48C1C42DE}" sibTransId="{831B4F62-B99A-49EF-88F6-2F46096A09CB}"/>
    <dgm:cxn modelId="{18AE1075-CAB1-4CB6-9F2C-365789C6B9D6}" srcId="{3A80BDEB-3B65-4AC6-A209-8254601AFDE2}" destId="{C98D777B-0283-4673-8459-AE497EDA19B4}" srcOrd="0" destOrd="0" parTransId="{07AE7C5A-D1F4-4D4B-A575-3C167B386074}" sibTransId="{B3C490E5-4AEE-48BC-8EA3-C3F4CFE26C7A}"/>
    <dgm:cxn modelId="{2BC8A659-227C-4B84-9535-5649C835DB85}" type="presOf" srcId="{CD8402B8-A0E8-4954-868E-C8CC9E1FAABA}" destId="{5E8EC92F-7EED-4443-9BD8-6FF9FB9FC7E3}" srcOrd="0" destOrd="0" presId="urn:microsoft.com/office/officeart/2005/8/layout/target3"/>
    <dgm:cxn modelId="{2C38DD7E-422D-47D1-B340-47F8892AA453}" type="presOf" srcId="{3A80BDEB-3B65-4AC6-A209-8254601AFDE2}" destId="{8C7BCBC9-EAC1-41A9-94BC-4CF9C983ADD7}" srcOrd="0" destOrd="0" presId="urn:microsoft.com/office/officeart/2005/8/layout/target3"/>
    <dgm:cxn modelId="{0989BD80-FE0E-4F49-B9D8-DA2D1E7C64B0}" srcId="{D1011485-0366-4734-AF33-3396EBA7E90A}" destId="{AACBCD7E-B527-434C-BFE8-6CE4B380BCC3}" srcOrd="1" destOrd="0" parTransId="{9A00F07C-F62A-43C9-9CD9-DD0D167E6D5B}" sibTransId="{98F47F17-3ADA-41A7-BCD1-91A596716F9D}"/>
    <dgm:cxn modelId="{EC34FB8A-FF91-4AFF-8F74-1ACD9CB6D881}" srcId="{C98D777B-0283-4673-8459-AE497EDA19B4}" destId="{CD8402B8-A0E8-4954-868E-C8CC9E1FAABA}" srcOrd="0" destOrd="0" parTransId="{AE44BE4D-E086-49C0-BB1D-E3E7FE02168B}" sibTransId="{2C205DE6-1A9C-44E7-B9A0-0374C184E50F}"/>
    <dgm:cxn modelId="{697AEE8B-C16F-46ED-82D6-D26CE5699E36}" srcId="{4E3F8E27-78FB-4AE9-9218-29CB6C51C9BE}" destId="{0BD4FC0E-A275-4F13-BB07-E1EB516A9414}" srcOrd="1" destOrd="0" parTransId="{40658F9B-C968-43DD-AF00-550BCBBA777C}" sibTransId="{25D661B8-8795-47C0-B54A-9D61287AF88A}"/>
    <dgm:cxn modelId="{035E4495-6C67-4DCB-8F7B-1760899599CB}" srcId="{3A80BDEB-3B65-4AC6-A209-8254601AFDE2}" destId="{D1011485-0366-4734-AF33-3396EBA7E90A}" srcOrd="2" destOrd="0" parTransId="{965B915E-8D65-49C4-B393-06DBBB9EE33B}" sibTransId="{3B8CF219-995D-4055-BB16-80AF8FD2F504}"/>
    <dgm:cxn modelId="{D15930AF-DDFA-4ED8-963C-AACE96423F01}" type="presOf" srcId="{C98D777B-0283-4673-8459-AE497EDA19B4}" destId="{9261E984-7E88-452E-A180-3BA3EE9652C2}" srcOrd="0" destOrd="0" presId="urn:microsoft.com/office/officeart/2005/8/layout/target3"/>
    <dgm:cxn modelId="{1A0655B0-C0D4-4043-B1B4-1A76ECE34F3E}" type="presOf" srcId="{C98D777B-0283-4673-8459-AE497EDA19B4}" destId="{7701FDE2-7979-4793-ABC6-B86BF2B25BE3}" srcOrd="1" destOrd="0" presId="urn:microsoft.com/office/officeart/2005/8/layout/target3"/>
    <dgm:cxn modelId="{C0086FBE-8003-4045-A008-1AA9AD96C84C}" type="presOf" srcId="{5F7C1B69-AB31-426F-9046-405823526C2F}" destId="{58F0223B-FF9C-4D2E-AABF-72312569741A}" srcOrd="0" destOrd="0" presId="urn:microsoft.com/office/officeart/2005/8/layout/target3"/>
    <dgm:cxn modelId="{AF3447C7-8952-4D7F-9384-C83B6637A098}" type="presOf" srcId="{B8E6A771-D581-40BD-87EC-ABE7E05E9F3D}" destId="{5E8EC92F-7EED-4443-9BD8-6FF9FB9FC7E3}" srcOrd="0" destOrd="1" presId="urn:microsoft.com/office/officeart/2005/8/layout/target3"/>
    <dgm:cxn modelId="{0E5BB1CA-BD33-4D67-8D07-3725386F5148}" type="presOf" srcId="{D1011485-0366-4734-AF33-3396EBA7E90A}" destId="{42C93C4A-506E-4C78-A0EA-6BCF01879878}" srcOrd="0" destOrd="0" presId="urn:microsoft.com/office/officeart/2005/8/layout/target3"/>
    <dgm:cxn modelId="{62177FE1-67CF-4D06-8560-5B949C77C3BF}" srcId="{4E3F8E27-78FB-4AE9-9218-29CB6C51C9BE}" destId="{FE37772A-C4D9-4552-9E85-CCAB6FA1B621}" srcOrd="0" destOrd="0" parTransId="{E8680D3B-6A58-4F89-9280-F127835212F2}" sibTransId="{2CED1BEB-EEF8-47CD-A7CD-60F0CD5FF44B}"/>
    <dgm:cxn modelId="{936381F9-8D51-4D28-BA4A-1C4CB4084EE2}" type="presOf" srcId="{0BD4FC0E-A275-4F13-BB07-E1EB516A9414}" destId="{426A5DF8-93EA-4D60-97BA-CEF978D53F21}" srcOrd="0" destOrd="1" presId="urn:microsoft.com/office/officeart/2005/8/layout/target3"/>
    <dgm:cxn modelId="{CF2D92F1-F391-44E1-9426-9E06D01B8924}" type="presParOf" srcId="{8C7BCBC9-EAC1-41A9-94BC-4CF9C983ADD7}" destId="{DA2FCEA8-5641-4BFE-A6C8-97FF8B73463B}" srcOrd="0" destOrd="0" presId="urn:microsoft.com/office/officeart/2005/8/layout/target3"/>
    <dgm:cxn modelId="{FBF16390-5A4E-4AD7-AAA8-7FA6018F8D7F}" type="presParOf" srcId="{8C7BCBC9-EAC1-41A9-94BC-4CF9C983ADD7}" destId="{4446FFE9-48C7-4E7E-9822-54F66AA6E8D9}" srcOrd="1" destOrd="0" presId="urn:microsoft.com/office/officeart/2005/8/layout/target3"/>
    <dgm:cxn modelId="{7FDA2CAC-3534-48B2-8389-473AE4EC6FC4}" type="presParOf" srcId="{8C7BCBC9-EAC1-41A9-94BC-4CF9C983ADD7}" destId="{9261E984-7E88-452E-A180-3BA3EE9652C2}" srcOrd="2" destOrd="0" presId="urn:microsoft.com/office/officeart/2005/8/layout/target3"/>
    <dgm:cxn modelId="{FC9010AA-5642-4F27-87CA-9CD3012E2913}" type="presParOf" srcId="{8C7BCBC9-EAC1-41A9-94BC-4CF9C983ADD7}" destId="{AC996038-C684-4CDC-A22E-3CB4491C72B3}" srcOrd="3" destOrd="0" presId="urn:microsoft.com/office/officeart/2005/8/layout/target3"/>
    <dgm:cxn modelId="{8CF2C23A-18CA-42F7-913D-285BFC7B1FF4}" type="presParOf" srcId="{8C7BCBC9-EAC1-41A9-94BC-4CF9C983ADD7}" destId="{22B3DCA2-A142-4DF7-A40F-5A45EE661DA2}" srcOrd="4" destOrd="0" presId="urn:microsoft.com/office/officeart/2005/8/layout/target3"/>
    <dgm:cxn modelId="{2EB183E6-BC0F-4671-AAE3-588AB90C8460}" type="presParOf" srcId="{8C7BCBC9-EAC1-41A9-94BC-4CF9C983ADD7}" destId="{35FD09BE-6C08-4481-87AA-6C42B91D1E6C}" srcOrd="5" destOrd="0" presId="urn:microsoft.com/office/officeart/2005/8/layout/target3"/>
    <dgm:cxn modelId="{6FDCA3FB-674F-4E22-82C6-2326E7D19BCB}" type="presParOf" srcId="{8C7BCBC9-EAC1-41A9-94BC-4CF9C983ADD7}" destId="{C5391094-4A30-47FB-AB65-EC65B6363869}" srcOrd="6" destOrd="0" presId="urn:microsoft.com/office/officeart/2005/8/layout/target3"/>
    <dgm:cxn modelId="{AE347B12-E570-4BD8-8442-AA2481DDABC9}" type="presParOf" srcId="{8C7BCBC9-EAC1-41A9-94BC-4CF9C983ADD7}" destId="{96589A54-3E27-423A-AA25-D66252710AA2}" srcOrd="7" destOrd="0" presId="urn:microsoft.com/office/officeart/2005/8/layout/target3"/>
    <dgm:cxn modelId="{52C6B425-EA3C-4AA8-B2BC-730425F32BA0}" type="presParOf" srcId="{8C7BCBC9-EAC1-41A9-94BC-4CF9C983ADD7}" destId="{42C93C4A-506E-4C78-A0EA-6BCF01879878}" srcOrd="8" destOrd="0" presId="urn:microsoft.com/office/officeart/2005/8/layout/target3"/>
    <dgm:cxn modelId="{8895078F-522B-481F-9884-CC7FD8795B00}" type="presParOf" srcId="{8C7BCBC9-EAC1-41A9-94BC-4CF9C983ADD7}" destId="{7701FDE2-7979-4793-ABC6-B86BF2B25BE3}" srcOrd="9" destOrd="0" presId="urn:microsoft.com/office/officeart/2005/8/layout/target3"/>
    <dgm:cxn modelId="{03C78BC9-A3EC-49C1-A4E0-D4DD5A179196}" type="presParOf" srcId="{8C7BCBC9-EAC1-41A9-94BC-4CF9C983ADD7}" destId="{5E8EC92F-7EED-4443-9BD8-6FF9FB9FC7E3}" srcOrd="10" destOrd="0" presId="urn:microsoft.com/office/officeart/2005/8/layout/target3"/>
    <dgm:cxn modelId="{22A262A3-5501-4DE2-8CB4-9828FEC9E131}" type="presParOf" srcId="{8C7BCBC9-EAC1-41A9-94BC-4CF9C983ADD7}" destId="{D2F00493-1582-4C0D-ADE1-33926FAFAA1D}" srcOrd="11" destOrd="0" presId="urn:microsoft.com/office/officeart/2005/8/layout/target3"/>
    <dgm:cxn modelId="{B7438FE2-A2DE-43CB-89E3-A5A7464083B6}" type="presParOf" srcId="{8C7BCBC9-EAC1-41A9-94BC-4CF9C983ADD7}" destId="{426A5DF8-93EA-4D60-97BA-CEF978D53F21}" srcOrd="12" destOrd="0" presId="urn:microsoft.com/office/officeart/2005/8/layout/target3"/>
    <dgm:cxn modelId="{E8D6BDEC-2F20-40F0-A8F8-235866A7D5B3}" type="presParOf" srcId="{8C7BCBC9-EAC1-41A9-94BC-4CF9C983ADD7}" destId="{815D3F63-7DC6-4305-A56E-DD0623FBC55A}" srcOrd="13" destOrd="0" presId="urn:microsoft.com/office/officeart/2005/8/layout/target3"/>
    <dgm:cxn modelId="{CB0F037F-5139-4444-A5E7-43D51F691A9F}" type="presParOf" srcId="{8C7BCBC9-EAC1-41A9-94BC-4CF9C983ADD7}" destId="{58F0223B-FF9C-4D2E-AABF-72312569741A}" srcOrd="1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4089749" y="421211"/>
          <a:ext cx="1818562" cy="1818562"/>
        </a:xfrm>
        <a:prstGeom prst="ellipse">
          <a:avLst/>
        </a:prstGeom>
        <a:solidFill>
          <a:schemeClr val="accent2">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8FA2F131-CD01-4CBD-B7A5-1B9B5E7F0402}">
      <dsp:nvSpPr>
        <dsp:cNvPr id="0" name=""/>
        <dsp:cNvSpPr/>
      </dsp:nvSpPr>
      <dsp:spPr>
        <a:xfrm>
          <a:off x="4507801" y="808770"/>
          <a:ext cx="1043437" cy="1043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8F4E96D-0DB6-4476-8C51-7CC7EC2F227B}">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cap="all"/>
          </a:pPr>
          <a:r>
            <a:rPr lang="en-US" sz="2700" kern="1200"/>
            <a:t>data Cleaning</a:t>
          </a:r>
          <a:endParaRPr lang="en-US" sz="2700" kern="1200" dirty="0"/>
        </a:p>
      </dsp:txBody>
      <dsp:txXfrm>
        <a:off x="35606" y="2725540"/>
        <a:ext cx="2981250" cy="720000"/>
      </dsp:txXfrm>
    </dsp:sp>
    <dsp:sp modelId="{543C18BC-1989-44B2-9862-C670C61D3452}">
      <dsp:nvSpPr>
        <dsp:cNvPr id="0" name=""/>
        <dsp:cNvSpPr/>
      </dsp:nvSpPr>
      <dsp:spPr>
        <a:xfrm>
          <a:off x="7654713" y="421211"/>
          <a:ext cx="1818562" cy="1818562"/>
        </a:xfrm>
        <a:prstGeom prst="ellipse">
          <a:avLst/>
        </a:prstGeom>
        <a:solidFill>
          <a:schemeClr val="accent3">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E94F35BC-9C76-400A-BBCA-0032259E2E5A}">
      <dsp:nvSpPr>
        <dsp:cNvPr id="0" name=""/>
        <dsp:cNvSpPr/>
      </dsp:nvSpPr>
      <dsp:spPr>
        <a:xfrm>
          <a:off x="8055909" y="808760"/>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0363298-B2A6-463D-A7BE-F9F67404E389}">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cap="all"/>
          </a:pPr>
          <a:r>
            <a:rPr lang="en-US" sz="2700" kern="1200" dirty="0"/>
            <a:t>Data</a:t>
          </a:r>
          <a:r>
            <a:rPr lang="en-US" sz="2700" kern="1200" baseline="0" dirty="0"/>
            <a:t> Visualization</a:t>
          </a:r>
          <a:endParaRPr lang="en-US" sz="2700" kern="1200" dirty="0"/>
        </a:p>
      </dsp:txBody>
      <dsp:txXfrm>
        <a:off x="3538574" y="2725540"/>
        <a:ext cx="2981250" cy="720000"/>
      </dsp:txXfrm>
    </dsp:sp>
    <dsp:sp modelId="{5BDDFF18-9AEC-4E5E-B9AA-33D86F01A63E}">
      <dsp:nvSpPr>
        <dsp:cNvPr id="0" name=""/>
        <dsp:cNvSpPr/>
      </dsp:nvSpPr>
      <dsp:spPr>
        <a:xfrm>
          <a:off x="539695" y="421211"/>
          <a:ext cx="1818562" cy="1818562"/>
        </a:xfrm>
        <a:prstGeom prst="ellipse">
          <a:avLst/>
        </a:prstGeom>
        <a:solidFill>
          <a:schemeClr val="accent4">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F09AEBFF-D2D3-4FFF-AD65-C3CEAEEB10F2}">
      <dsp:nvSpPr>
        <dsp:cNvPr id="0" name=""/>
        <dsp:cNvSpPr/>
      </dsp:nvSpPr>
      <dsp:spPr>
        <a:xfrm>
          <a:off x="927262" y="808770"/>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B9CAFAA-6939-48A6-A89B-19D1A94B9EA1}">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cap="all"/>
          </a:pPr>
          <a:r>
            <a:rPr lang="en-US" sz="2700" kern="1200" dirty="0"/>
            <a:t>Data</a:t>
          </a:r>
          <a:r>
            <a:rPr lang="en-US" sz="2700" kern="1200" baseline="0" dirty="0"/>
            <a:t> Insights</a:t>
          </a:r>
          <a:endParaRPr lang="en-US" sz="2700" kern="1200" dirty="0"/>
        </a:p>
      </dsp:txBody>
      <dsp:txXfrm>
        <a:off x="7041543" y="2725540"/>
        <a:ext cx="298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C986C-059F-4E34-9126-3352760BFE12}">
      <dsp:nvSpPr>
        <dsp:cNvPr id="0" name=""/>
        <dsp:cNvSpPr/>
      </dsp:nvSpPr>
      <dsp:spPr>
        <a:xfrm rot="5400000">
          <a:off x="6304767" y="-2547980"/>
          <a:ext cx="1069889" cy="6437376"/>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just" defTabSz="666750">
            <a:lnSpc>
              <a:spcPct val="90000"/>
            </a:lnSpc>
            <a:spcBef>
              <a:spcPct val="0"/>
            </a:spcBef>
            <a:spcAft>
              <a:spcPct val="15000"/>
            </a:spcAft>
            <a:buChar char="•"/>
          </a:pPr>
          <a:r>
            <a:rPr lang="en-US" sz="1500" kern="1200" dirty="0">
              <a:latin typeface="Times New Roman" panose="02020603050405020304" pitchFamily="18" charset="0"/>
              <a:cs typeface="Times New Roman" panose="02020603050405020304" pitchFamily="18" charset="0"/>
            </a:rPr>
            <a:t>Aviation analytics has revolutionized the industry by providing valuable insights and data-driven decision-making. It has helped airlines optimize operations, improve safety, and enhance the overall passenger experience.</a:t>
          </a:r>
          <a:endParaRPr lang="en-IN" sz="1500" kern="1200" dirty="0">
            <a:latin typeface="Times New Roman" panose="02020603050405020304" pitchFamily="18" charset="0"/>
            <a:cs typeface="Times New Roman" panose="02020603050405020304" pitchFamily="18" charset="0"/>
          </a:endParaRPr>
        </a:p>
      </dsp:txBody>
      <dsp:txXfrm rot="-5400000">
        <a:off x="3621024" y="187991"/>
        <a:ext cx="6385148" cy="965433"/>
      </dsp:txXfrm>
    </dsp:sp>
    <dsp:sp modelId="{780B87C7-4886-499D-82DC-634397385D38}">
      <dsp:nvSpPr>
        <dsp:cNvPr id="0" name=""/>
        <dsp:cNvSpPr/>
      </dsp:nvSpPr>
      <dsp:spPr>
        <a:xfrm>
          <a:off x="0" y="2026"/>
          <a:ext cx="3621024" cy="133736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IN" sz="3200" b="1" kern="1200" dirty="0">
              <a:latin typeface="Times New Roman" panose="02020603050405020304" pitchFamily="18" charset="0"/>
              <a:cs typeface="Times New Roman" panose="02020603050405020304" pitchFamily="18" charset="0"/>
            </a:rPr>
            <a:t>Impact of Aviation Analytics</a:t>
          </a:r>
        </a:p>
      </dsp:txBody>
      <dsp:txXfrm>
        <a:off x="65285" y="67311"/>
        <a:ext cx="3490454" cy="1206792"/>
      </dsp:txXfrm>
    </dsp:sp>
    <dsp:sp modelId="{D26A46F3-52CE-40E0-ADBE-2166AC3C1801}">
      <dsp:nvSpPr>
        <dsp:cNvPr id="0" name=""/>
        <dsp:cNvSpPr/>
      </dsp:nvSpPr>
      <dsp:spPr>
        <a:xfrm rot="5400000">
          <a:off x="6304767" y="-1143750"/>
          <a:ext cx="1069889" cy="6437376"/>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just" defTabSz="666750">
            <a:lnSpc>
              <a:spcPct val="90000"/>
            </a:lnSpc>
            <a:spcBef>
              <a:spcPct val="0"/>
            </a:spcBef>
            <a:spcAft>
              <a:spcPct val="15000"/>
            </a:spcAft>
            <a:buChar char="•"/>
          </a:pPr>
          <a:r>
            <a:rPr lang="en-US" sz="1500" kern="1200" dirty="0">
              <a:latin typeface="Times New Roman" panose="02020603050405020304" pitchFamily="18" charset="0"/>
              <a:cs typeface="Times New Roman" panose="02020603050405020304" pitchFamily="18" charset="0"/>
            </a:rPr>
            <a:t>As technology continues to advance, there are even more opportunities for aviation analytics. With the integration of artificial intelligence and machine learning, airlines can further enhance their operations and offer personalized experiences to passengers.</a:t>
          </a:r>
          <a:endParaRPr lang="en-IN" sz="1500" kern="1200" dirty="0">
            <a:latin typeface="Times New Roman" panose="02020603050405020304" pitchFamily="18" charset="0"/>
            <a:cs typeface="Times New Roman" panose="02020603050405020304" pitchFamily="18" charset="0"/>
          </a:endParaRPr>
        </a:p>
      </dsp:txBody>
      <dsp:txXfrm rot="-5400000">
        <a:off x="3621024" y="1592221"/>
        <a:ext cx="6385148" cy="965433"/>
      </dsp:txXfrm>
    </dsp:sp>
    <dsp:sp modelId="{91942C29-918B-4590-B1D7-2600CBB76BB4}">
      <dsp:nvSpPr>
        <dsp:cNvPr id="0" name=""/>
        <dsp:cNvSpPr/>
      </dsp:nvSpPr>
      <dsp:spPr>
        <a:xfrm>
          <a:off x="0" y="1406256"/>
          <a:ext cx="3621024" cy="133736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IN" sz="3200" b="1" kern="1200" dirty="0">
              <a:latin typeface="Times New Roman" panose="02020603050405020304" pitchFamily="18" charset="0"/>
              <a:cs typeface="Times New Roman" panose="02020603050405020304" pitchFamily="18" charset="0"/>
            </a:rPr>
            <a:t>Future Opportunities</a:t>
          </a:r>
        </a:p>
      </dsp:txBody>
      <dsp:txXfrm>
        <a:off x="65285" y="1471541"/>
        <a:ext cx="3490454" cy="1206792"/>
      </dsp:txXfrm>
    </dsp:sp>
    <dsp:sp modelId="{163EF7EB-83D2-450B-BBF9-41510ABD4ABF}">
      <dsp:nvSpPr>
        <dsp:cNvPr id="0" name=""/>
        <dsp:cNvSpPr/>
      </dsp:nvSpPr>
      <dsp:spPr>
        <a:xfrm rot="5400000">
          <a:off x="6304767" y="260480"/>
          <a:ext cx="1069889" cy="6437376"/>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just" defTabSz="666750">
            <a:lnSpc>
              <a:spcPct val="90000"/>
            </a:lnSpc>
            <a:spcBef>
              <a:spcPct val="0"/>
            </a:spcBef>
            <a:spcAft>
              <a:spcPct val="15000"/>
            </a:spcAft>
            <a:buChar char="•"/>
          </a:pPr>
          <a:r>
            <a:rPr lang="en-US" sz="1500" kern="1200" dirty="0">
              <a:latin typeface="Times New Roman" panose="02020603050405020304" pitchFamily="18" charset="0"/>
              <a:cs typeface="Times New Roman" panose="02020603050405020304" pitchFamily="18" charset="0"/>
            </a:rPr>
            <a:t>While aviation analytics offers numerous benefits, it is crucial to prioritize data security and privacy. Airlines must implement robust security measures to protect sensitive passenger information and maintain customer trust.</a:t>
          </a:r>
          <a:endParaRPr lang="en-IN" sz="1500" kern="1200" dirty="0">
            <a:latin typeface="Times New Roman" panose="02020603050405020304" pitchFamily="18" charset="0"/>
            <a:cs typeface="Times New Roman" panose="02020603050405020304" pitchFamily="18" charset="0"/>
          </a:endParaRPr>
        </a:p>
        <a:p>
          <a:pPr marL="114300" lvl="1" indent="-114300" algn="just" defTabSz="666750">
            <a:lnSpc>
              <a:spcPct val="90000"/>
            </a:lnSpc>
            <a:spcBef>
              <a:spcPct val="0"/>
            </a:spcBef>
            <a:spcAft>
              <a:spcPct val="15000"/>
            </a:spcAft>
            <a:buChar char="•"/>
          </a:pPr>
          <a:endParaRPr lang="en-IN" sz="1500" kern="1200" dirty="0">
            <a:latin typeface="Times New Roman" panose="02020603050405020304" pitchFamily="18" charset="0"/>
            <a:cs typeface="Times New Roman" panose="02020603050405020304" pitchFamily="18" charset="0"/>
          </a:endParaRPr>
        </a:p>
      </dsp:txBody>
      <dsp:txXfrm rot="-5400000">
        <a:off x="3621024" y="2996451"/>
        <a:ext cx="6385148" cy="965433"/>
      </dsp:txXfrm>
    </dsp:sp>
    <dsp:sp modelId="{55CC25A6-FAE4-4A38-AF2E-8B06416BBBDF}">
      <dsp:nvSpPr>
        <dsp:cNvPr id="0" name=""/>
        <dsp:cNvSpPr/>
      </dsp:nvSpPr>
      <dsp:spPr>
        <a:xfrm>
          <a:off x="0" y="2810487"/>
          <a:ext cx="3621024" cy="133736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IN" sz="3200" b="1" kern="1200" dirty="0">
              <a:latin typeface="Times New Roman" panose="02020603050405020304" pitchFamily="18" charset="0"/>
              <a:cs typeface="Times New Roman" panose="02020603050405020304" pitchFamily="18" charset="0"/>
            </a:rPr>
            <a:t>Importance of Data Security</a:t>
          </a:r>
        </a:p>
      </dsp:txBody>
      <dsp:txXfrm>
        <a:off x="65285" y="2875772"/>
        <a:ext cx="3490454" cy="12067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FCEA8-5641-4BFE-A6C8-97FF8B73463B}">
      <dsp:nvSpPr>
        <dsp:cNvPr id="0" name=""/>
        <dsp:cNvSpPr/>
      </dsp:nvSpPr>
      <dsp:spPr>
        <a:xfrm>
          <a:off x="0" y="0"/>
          <a:ext cx="4106333" cy="4106333"/>
        </a:xfrm>
        <a:prstGeom prst="pie">
          <a:avLst>
            <a:gd name="adj1" fmla="val 5400000"/>
            <a:gd name="adj2" fmla="val 162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61E984-7E88-452E-A180-3BA3EE9652C2}">
      <dsp:nvSpPr>
        <dsp:cNvPr id="0" name=""/>
        <dsp:cNvSpPr/>
      </dsp:nvSpPr>
      <dsp:spPr>
        <a:xfrm>
          <a:off x="2053166" y="0"/>
          <a:ext cx="8005232" cy="4106333"/>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IN" sz="4000" b="1" kern="1200" dirty="0">
              <a:latin typeface="Times New Roman" panose="02020603050405020304" pitchFamily="18" charset="0"/>
              <a:cs typeface="Times New Roman" panose="02020603050405020304" pitchFamily="18" charset="0"/>
            </a:rPr>
            <a:t>Data Collection</a:t>
          </a:r>
        </a:p>
      </dsp:txBody>
      <dsp:txXfrm>
        <a:off x="2053166" y="0"/>
        <a:ext cx="4002616" cy="1231902"/>
      </dsp:txXfrm>
    </dsp:sp>
    <dsp:sp modelId="{22B3DCA2-A142-4DF7-A40F-5A45EE661DA2}">
      <dsp:nvSpPr>
        <dsp:cNvPr id="0" name=""/>
        <dsp:cNvSpPr/>
      </dsp:nvSpPr>
      <dsp:spPr>
        <a:xfrm>
          <a:off x="718609" y="1231902"/>
          <a:ext cx="2669113" cy="2669113"/>
        </a:xfrm>
        <a:prstGeom prst="pie">
          <a:avLst>
            <a:gd name="adj1" fmla="val 5400000"/>
            <a:gd name="adj2" fmla="val 162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FD09BE-6C08-4481-87AA-6C42B91D1E6C}">
      <dsp:nvSpPr>
        <dsp:cNvPr id="0" name=""/>
        <dsp:cNvSpPr/>
      </dsp:nvSpPr>
      <dsp:spPr>
        <a:xfrm>
          <a:off x="2053166" y="1231902"/>
          <a:ext cx="8005232" cy="2669113"/>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IN" sz="4000" b="1" kern="1200" dirty="0">
              <a:latin typeface="Times New Roman" panose="02020603050405020304" pitchFamily="18" charset="0"/>
              <a:cs typeface="Times New Roman" panose="02020603050405020304" pitchFamily="18" charset="0"/>
            </a:rPr>
            <a:t>Data Integration</a:t>
          </a:r>
        </a:p>
      </dsp:txBody>
      <dsp:txXfrm>
        <a:off x="2053166" y="1231902"/>
        <a:ext cx="4002616" cy="1231898"/>
      </dsp:txXfrm>
    </dsp:sp>
    <dsp:sp modelId="{96589A54-3E27-423A-AA25-D66252710AA2}">
      <dsp:nvSpPr>
        <dsp:cNvPr id="0" name=""/>
        <dsp:cNvSpPr/>
      </dsp:nvSpPr>
      <dsp:spPr>
        <a:xfrm>
          <a:off x="1437217" y="2463801"/>
          <a:ext cx="1231898" cy="1231898"/>
        </a:xfrm>
        <a:prstGeom prst="pie">
          <a:avLst>
            <a:gd name="adj1" fmla="val 5400000"/>
            <a:gd name="adj2" fmla="val 162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C93C4A-506E-4C78-A0EA-6BCF01879878}">
      <dsp:nvSpPr>
        <dsp:cNvPr id="0" name=""/>
        <dsp:cNvSpPr/>
      </dsp:nvSpPr>
      <dsp:spPr>
        <a:xfrm>
          <a:off x="2053166" y="2463801"/>
          <a:ext cx="8005232" cy="1231898"/>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IN" sz="4000" b="1" kern="1200" dirty="0">
              <a:latin typeface="Times New Roman" panose="02020603050405020304" pitchFamily="18" charset="0"/>
              <a:cs typeface="Times New Roman" panose="02020603050405020304" pitchFamily="18" charset="0"/>
            </a:rPr>
            <a:t>Data Analysis</a:t>
          </a:r>
        </a:p>
      </dsp:txBody>
      <dsp:txXfrm>
        <a:off x="2053166" y="2463801"/>
        <a:ext cx="4002616" cy="1231898"/>
      </dsp:txXfrm>
    </dsp:sp>
    <dsp:sp modelId="{5E8EC92F-7EED-4443-9BD8-6FF9FB9FC7E3}">
      <dsp:nvSpPr>
        <dsp:cNvPr id="0" name=""/>
        <dsp:cNvSpPr/>
      </dsp:nvSpPr>
      <dsp:spPr>
        <a:xfrm>
          <a:off x="6055782" y="0"/>
          <a:ext cx="4002616" cy="1231902"/>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just" defTabSz="622300">
            <a:lnSpc>
              <a:spcPct val="90000"/>
            </a:lnSpc>
            <a:spcBef>
              <a:spcPct val="0"/>
            </a:spcBef>
            <a:spcAft>
              <a:spcPct val="15000"/>
            </a:spcAft>
            <a:buChar char="•"/>
          </a:pPr>
          <a:r>
            <a:rPr lang="en-US" sz="1400" kern="1200" dirty="0">
              <a:latin typeface="Times New Roman" panose="02020603050405020304" pitchFamily="18" charset="0"/>
              <a:cs typeface="Times New Roman" panose="02020603050405020304" pitchFamily="18" charset="0"/>
            </a:rPr>
            <a:t>The aviation industry generates massive amounts of data, making it challenging to collect and process.</a:t>
          </a:r>
          <a:endParaRPr lang="en-IN" sz="1400" kern="1200" dirty="0">
            <a:latin typeface="Times New Roman" panose="02020603050405020304" pitchFamily="18" charset="0"/>
            <a:cs typeface="Times New Roman" panose="02020603050405020304" pitchFamily="18" charset="0"/>
          </a:endParaRPr>
        </a:p>
        <a:p>
          <a:pPr marL="114300" lvl="1" indent="-114300" algn="just" defTabSz="622300">
            <a:lnSpc>
              <a:spcPct val="90000"/>
            </a:lnSpc>
            <a:spcBef>
              <a:spcPct val="0"/>
            </a:spcBef>
            <a:spcAft>
              <a:spcPct val="15000"/>
            </a:spcAft>
            <a:buChar char="•"/>
          </a:pPr>
          <a:r>
            <a:rPr lang="en-US" sz="1400" kern="1200" dirty="0">
              <a:latin typeface="Times New Roman" panose="02020603050405020304" pitchFamily="18" charset="0"/>
              <a:cs typeface="Times New Roman" panose="02020603050405020304" pitchFamily="18" charset="0"/>
            </a:rPr>
            <a:t>Overcome: Implementing advanced data collection systems and leveraging automation to streamline the process.</a:t>
          </a:r>
          <a:endParaRPr lang="en-IN" sz="1400" kern="1200" dirty="0">
            <a:latin typeface="Times New Roman" panose="02020603050405020304" pitchFamily="18" charset="0"/>
            <a:cs typeface="Times New Roman" panose="02020603050405020304" pitchFamily="18" charset="0"/>
          </a:endParaRPr>
        </a:p>
      </dsp:txBody>
      <dsp:txXfrm>
        <a:off x="6055782" y="0"/>
        <a:ext cx="4002616" cy="1231902"/>
      </dsp:txXfrm>
    </dsp:sp>
    <dsp:sp modelId="{426A5DF8-93EA-4D60-97BA-CEF978D53F21}">
      <dsp:nvSpPr>
        <dsp:cNvPr id="0" name=""/>
        <dsp:cNvSpPr/>
      </dsp:nvSpPr>
      <dsp:spPr>
        <a:xfrm>
          <a:off x="6055782" y="1231902"/>
          <a:ext cx="4002616" cy="1231898"/>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just" defTabSz="622300">
            <a:lnSpc>
              <a:spcPct val="90000"/>
            </a:lnSpc>
            <a:spcBef>
              <a:spcPct val="0"/>
            </a:spcBef>
            <a:spcAft>
              <a:spcPct val="15000"/>
            </a:spcAft>
            <a:buChar char="•"/>
          </a:pPr>
          <a:r>
            <a:rPr lang="en-US" sz="1400" kern="1200" dirty="0">
              <a:latin typeface="Times New Roman" panose="02020603050405020304" pitchFamily="18" charset="0"/>
              <a:cs typeface="Times New Roman" panose="02020603050405020304" pitchFamily="18" charset="0"/>
            </a:rPr>
            <a:t>Integrating data from various sources and formats can be complex and time-consuming.</a:t>
          </a:r>
          <a:endParaRPr lang="en-IN" sz="1400" kern="1200" dirty="0">
            <a:latin typeface="Times New Roman" panose="02020603050405020304" pitchFamily="18" charset="0"/>
            <a:cs typeface="Times New Roman" panose="02020603050405020304" pitchFamily="18" charset="0"/>
          </a:endParaRPr>
        </a:p>
        <a:p>
          <a:pPr marL="114300" lvl="1" indent="-114300" algn="just" defTabSz="622300">
            <a:lnSpc>
              <a:spcPct val="90000"/>
            </a:lnSpc>
            <a:spcBef>
              <a:spcPct val="0"/>
            </a:spcBef>
            <a:spcAft>
              <a:spcPct val="15000"/>
            </a:spcAft>
            <a:buChar char="•"/>
          </a:pPr>
          <a:r>
            <a:rPr lang="en-US" sz="1400" kern="1200" dirty="0">
              <a:latin typeface="Times New Roman" panose="02020603050405020304" pitchFamily="18" charset="0"/>
              <a:cs typeface="Times New Roman" panose="02020603050405020304" pitchFamily="18" charset="0"/>
            </a:rPr>
            <a:t>Overcome: Developing data integration frameworks and utilizing data integration tools to streamline the process.</a:t>
          </a:r>
          <a:endParaRPr lang="en-IN" sz="1400" kern="1200" dirty="0">
            <a:latin typeface="Times New Roman" panose="02020603050405020304" pitchFamily="18" charset="0"/>
            <a:cs typeface="Times New Roman" panose="02020603050405020304" pitchFamily="18" charset="0"/>
          </a:endParaRPr>
        </a:p>
      </dsp:txBody>
      <dsp:txXfrm>
        <a:off x="6055782" y="1231902"/>
        <a:ext cx="4002616" cy="1231898"/>
      </dsp:txXfrm>
    </dsp:sp>
    <dsp:sp modelId="{58F0223B-FF9C-4D2E-AABF-72312569741A}">
      <dsp:nvSpPr>
        <dsp:cNvPr id="0" name=""/>
        <dsp:cNvSpPr/>
      </dsp:nvSpPr>
      <dsp:spPr>
        <a:xfrm>
          <a:off x="6055782" y="2463801"/>
          <a:ext cx="4002616" cy="1231898"/>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just" defTabSz="622300">
            <a:lnSpc>
              <a:spcPct val="90000"/>
            </a:lnSpc>
            <a:spcBef>
              <a:spcPct val="0"/>
            </a:spcBef>
            <a:spcAft>
              <a:spcPct val="15000"/>
            </a:spcAft>
            <a:buChar char="•"/>
          </a:pPr>
          <a:r>
            <a:rPr lang="en-US" sz="1400" kern="1200" dirty="0">
              <a:latin typeface="Times New Roman" panose="02020603050405020304" pitchFamily="18" charset="0"/>
              <a:cs typeface="Times New Roman" panose="02020603050405020304" pitchFamily="18" charset="0"/>
            </a:rPr>
            <a:t>Analyzing and deriving insights from large volumes of aviation data can be challenging.</a:t>
          </a:r>
          <a:endParaRPr lang="en-IN" sz="1400" kern="1200" dirty="0">
            <a:latin typeface="Times New Roman" panose="02020603050405020304" pitchFamily="18" charset="0"/>
            <a:cs typeface="Times New Roman" panose="02020603050405020304" pitchFamily="18" charset="0"/>
          </a:endParaRPr>
        </a:p>
        <a:p>
          <a:pPr marL="114300" lvl="1" indent="-114300" algn="just" defTabSz="622300">
            <a:lnSpc>
              <a:spcPct val="90000"/>
            </a:lnSpc>
            <a:spcBef>
              <a:spcPct val="0"/>
            </a:spcBef>
            <a:spcAft>
              <a:spcPct val="15000"/>
            </a:spcAft>
            <a:buChar char="•"/>
          </a:pPr>
          <a:r>
            <a:rPr lang="en-US" sz="1400" kern="1200" dirty="0">
              <a:latin typeface="Times New Roman" panose="02020603050405020304" pitchFamily="18" charset="0"/>
              <a:cs typeface="Times New Roman" panose="02020603050405020304" pitchFamily="18" charset="0"/>
            </a:rPr>
            <a:t>Overcome: Utilizing advanced analytics techniques, such as machine learning and predictive modeling, to extract valuable insights from the data.</a:t>
          </a:r>
          <a:endParaRPr lang="en-IN" sz="1400" kern="1200" dirty="0">
            <a:latin typeface="Times New Roman" panose="02020603050405020304" pitchFamily="18" charset="0"/>
            <a:cs typeface="Times New Roman" panose="02020603050405020304" pitchFamily="18" charset="0"/>
          </a:endParaRPr>
        </a:p>
      </dsp:txBody>
      <dsp:txXfrm>
        <a:off x="6055782" y="2463801"/>
        <a:ext cx="4002616" cy="1231898"/>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3/9/2024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3/9/2024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3/9/2024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3/9/2024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3/9/2024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3/9/2024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3/9/2024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3/9/2024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3/9/2024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3/9/2024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13" Type="http://schemas.microsoft.com/office/2017/06/relationships/model3d" Target="../media/model3d1.glb"/><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pPr algn="ctr"/>
            <a:r>
              <a:rPr lang="en-US" sz="7200" b="1" dirty="0">
                <a:latin typeface="Times New Roman" panose="02020603050405020304" pitchFamily="18" charset="0"/>
                <a:cs typeface="Times New Roman" panose="02020603050405020304" pitchFamily="18" charset="0"/>
              </a:rPr>
              <a:t>Aviation</a:t>
            </a:r>
            <a:br>
              <a:rPr lang="en-US" sz="7200" b="1" dirty="0">
                <a:latin typeface="Times New Roman" panose="02020603050405020304" pitchFamily="18" charset="0"/>
                <a:cs typeface="Times New Roman" panose="02020603050405020304" pitchFamily="18" charset="0"/>
              </a:rPr>
            </a:br>
            <a:r>
              <a:rPr lang="en-US" sz="7200" b="1" dirty="0">
                <a:latin typeface="Times New Roman" panose="02020603050405020304" pitchFamily="18" charset="0"/>
                <a:cs typeface="Times New Roman" panose="02020603050405020304" pitchFamily="18" charset="0"/>
              </a:rPr>
              <a:t>	Analytics</a:t>
            </a:r>
          </a:p>
        </p:txBody>
      </p:sp>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C22B19A-A389-C00B-7FA5-F200D91504B8}"/>
              </a:ext>
            </a:extLst>
          </p:cNvPr>
          <p:cNvPicPr>
            <a:picLocks noChangeAspect="1"/>
          </p:cNvPicPr>
          <p:nvPr/>
        </p:nvPicPr>
        <p:blipFill>
          <a:blip r:embed="rId3"/>
          <a:stretch>
            <a:fillRect/>
          </a:stretch>
        </p:blipFill>
        <p:spPr>
          <a:xfrm>
            <a:off x="0" y="0"/>
            <a:ext cx="6482687" cy="6858000"/>
          </a:xfrm>
          <a:prstGeom prst="rect">
            <a:avLst/>
          </a:prstGeom>
        </p:spPr>
      </p:pic>
      <p:sp>
        <p:nvSpPr>
          <p:cNvPr id="4" name="TextBox 3">
            <a:extLst>
              <a:ext uri="{FF2B5EF4-FFF2-40B4-BE49-F238E27FC236}">
                <a16:creationId xmlns:a16="http://schemas.microsoft.com/office/drawing/2014/main" id="{3870EBD4-66B7-2F5A-4A47-15A51E4ED7BD}"/>
              </a:ext>
            </a:extLst>
          </p:cNvPr>
          <p:cNvSpPr txBox="1"/>
          <p:nvPr/>
        </p:nvSpPr>
        <p:spPr>
          <a:xfrm>
            <a:off x="8469372" y="6218904"/>
            <a:ext cx="3846286"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Presented by Group-3</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91584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B547A-EA4B-B33A-8FF2-AE992F7DC841}"/>
              </a:ext>
            </a:extLst>
          </p:cNvPr>
          <p:cNvSpPr>
            <a:spLocks noGrp="1"/>
          </p:cNvSpPr>
          <p:nvPr>
            <p:ph type="title"/>
          </p:nvPr>
        </p:nvSpPr>
        <p:spPr/>
        <p:txBody>
          <a:bodyPr>
            <a:noAutofit/>
          </a:bodyPr>
          <a:lstStyle/>
          <a:p>
            <a:r>
              <a:rPr lang="en-US" sz="3600" b="1" dirty="0">
                <a:latin typeface="Times New Roman" panose="02020603050405020304" pitchFamily="18" charset="0"/>
                <a:cs typeface="Times New Roman" panose="02020603050405020304" pitchFamily="18" charset="0"/>
              </a:rPr>
              <a:t>KPI_4: Number of airlines with No  departure/arrival delay with distance covered between 2500 and 3000</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F264708-659F-BF31-78C4-4DA2B2F47EFF}"/>
              </a:ext>
            </a:extLst>
          </p:cNvPr>
          <p:cNvSpPr>
            <a:spLocks noGrp="1"/>
          </p:cNvSpPr>
          <p:nvPr>
            <p:ph sz="half" idx="1"/>
          </p:nvPr>
        </p:nvSpPr>
        <p:spPr>
          <a:xfrm>
            <a:off x="1097280" y="2002971"/>
            <a:ext cx="4998720" cy="4288647"/>
          </a:xfrm>
        </p:spPr>
        <p:txBody>
          <a:bodyPr>
            <a:normAutofit fontScale="85000" lnSpcReduction="10000"/>
          </a:bodyPr>
          <a:lstStyle/>
          <a:p>
            <a:pPr algn="just">
              <a:buClr>
                <a:schemeClr val="tx1"/>
              </a:buCl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data reveals that a substantial number of flights operated by several major airlines, including Alaska Airlines Inc., American Airlines Inc., Delta Air Lines Inc., Hawaiian Airlines Inc., JetBlue Airways, United Air Lines Inc., US Airways Inc., and Virgin America, experienced no departure or arrival delays for flights covering distances between 2500 and 3000 miles, totaling 85,289 flights. This indicates a commendable level of operational efficiency and reliability among these carriers. However, it's worth noting that there are six additional airlines not meeting the specified conditions in the dataset. To enhance overall performance and ensure a consistent level of service across all airlines, future efforts could focus on sharing best practices and implementing industry-wide standards for operational excellence. Additionally, investing in advanced technologies for flight planning, maintenance, and crew scheduling could further optimize operations and minimize delays for all airlines, regardless of size or route network. By fostering collaboration and embracing innovative solutions, the aviation industry can collectively strive towards delivering a more seamless and reliable travel experience for passengers worldwide.</a:t>
            </a:r>
            <a:endParaRPr lang="en-IN" sz="1600"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6BA0E052-2497-6C87-93B1-0028450B258E}"/>
              </a:ext>
            </a:extLst>
          </p:cNvPr>
          <p:cNvPicPr>
            <a:picLocks noGrp="1" noChangeAspect="1"/>
          </p:cNvPicPr>
          <p:nvPr>
            <p:ph sz="half" idx="2"/>
          </p:nvPr>
        </p:nvPicPr>
        <p:blipFill>
          <a:blip r:embed="rId2"/>
          <a:stretch>
            <a:fillRect/>
          </a:stretch>
        </p:blipFill>
        <p:spPr>
          <a:xfrm>
            <a:off x="6516688" y="2120900"/>
            <a:ext cx="4638675" cy="3748193"/>
          </a:xfrm>
        </p:spPr>
      </p:pic>
    </p:spTree>
    <p:extLst>
      <p:ext uri="{BB962C8B-B14F-4D97-AF65-F5344CB8AC3E}">
        <p14:creationId xmlns:p14="http://schemas.microsoft.com/office/powerpoint/2010/main" val="22942147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692A3-6CC5-3FEB-859B-FC3C5CDCE901}"/>
              </a:ext>
            </a:extLst>
          </p:cNvPr>
          <p:cNvSpPr>
            <a:spLocks noGrp="1"/>
          </p:cNvSpPr>
          <p:nvPr>
            <p:ph type="title"/>
          </p:nvPr>
        </p:nvSpPr>
        <p:spPr/>
        <p:txBody>
          <a:bodyPr/>
          <a:lstStyle/>
          <a:p>
            <a:pPr algn="just"/>
            <a:r>
              <a:rPr lang="en-US" b="1" dirty="0">
                <a:latin typeface="Times New Roman" panose="02020603050405020304" pitchFamily="18" charset="0"/>
                <a:cs typeface="Times New Roman" panose="02020603050405020304" pitchFamily="18" charset="0"/>
              </a:rPr>
              <a:t>KPI_5: Airline wise Total Number of Flights Scheduled or Cancelled</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22E7BBC-AC99-42DE-4D1E-1616EDB2289E}"/>
              </a:ext>
            </a:extLst>
          </p:cNvPr>
          <p:cNvSpPr>
            <a:spLocks noGrp="1"/>
          </p:cNvSpPr>
          <p:nvPr>
            <p:ph sz="half" idx="1"/>
          </p:nvPr>
        </p:nvSpPr>
        <p:spPr>
          <a:xfrm>
            <a:off x="1097279" y="2120900"/>
            <a:ext cx="5112451" cy="4103546"/>
          </a:xfrm>
        </p:spPr>
        <p:txBody>
          <a:bodyPr>
            <a:normAutofit fontScale="77500" lnSpcReduction="20000"/>
          </a:bodyPr>
          <a:lstStyle/>
          <a:p>
            <a:pPr algn="just">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data shows a comprehensive overview of scheduled and cancelled flights for various airlines. Among the airlines, Southwest Airlines Co. has the highest number of scheduled flights, followed by Delta Air Lines Inc. and American Airlines Inc. On the other hand, American Airlines Inc. recorded the highest number of cancellations, followed by Southwest Airlines Co. and Delta Air Lines Inc. These insights highlight the significant impact of cancellations on operational efficiency and passenger experience. To address this, airlines could focus on improving operational reliability through enhanced maintenance procedures, efficient scheduling, and better communication with passengers during disruptions. Implementing proactive measures and investing in advanced technologies could help minimize cancellations and ensure smoother operations, ultimately leading to improved customer satisfaction and loyalty. By prioritizing these strategies, airlines can strive to deliver a more seamless and reliable travel experience for passengers.</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1386EC71-CB07-9F30-2B72-2F19C3B36EEE}"/>
              </a:ext>
            </a:extLst>
          </p:cNvPr>
          <p:cNvPicPr>
            <a:picLocks noGrp="1" noChangeAspect="1"/>
          </p:cNvPicPr>
          <p:nvPr>
            <p:ph sz="half" idx="2"/>
          </p:nvPr>
        </p:nvPicPr>
        <p:blipFill>
          <a:blip r:embed="rId2"/>
          <a:stretch>
            <a:fillRect/>
          </a:stretch>
        </p:blipFill>
        <p:spPr>
          <a:xfrm>
            <a:off x="6454986" y="2120900"/>
            <a:ext cx="4638675" cy="1946133"/>
          </a:xfrm>
        </p:spPr>
      </p:pic>
      <p:pic>
        <p:nvPicPr>
          <p:cNvPr id="8" name="Picture 7">
            <a:extLst>
              <a:ext uri="{FF2B5EF4-FFF2-40B4-BE49-F238E27FC236}">
                <a16:creationId xmlns:a16="http://schemas.microsoft.com/office/drawing/2014/main" id="{2D179945-5BD3-43B8-EB27-5AD8AC49B0B6}"/>
              </a:ext>
            </a:extLst>
          </p:cNvPr>
          <p:cNvPicPr>
            <a:picLocks noChangeAspect="1"/>
          </p:cNvPicPr>
          <p:nvPr/>
        </p:nvPicPr>
        <p:blipFill>
          <a:blip r:embed="rId3"/>
          <a:stretch>
            <a:fillRect/>
          </a:stretch>
        </p:blipFill>
        <p:spPr>
          <a:xfrm>
            <a:off x="6454986" y="4067033"/>
            <a:ext cx="4638675" cy="2157413"/>
          </a:xfrm>
          <a:prstGeom prst="rect">
            <a:avLst/>
          </a:prstGeom>
        </p:spPr>
      </p:pic>
    </p:spTree>
    <p:extLst>
      <p:ext uri="{BB962C8B-B14F-4D97-AF65-F5344CB8AC3E}">
        <p14:creationId xmlns:p14="http://schemas.microsoft.com/office/powerpoint/2010/main" val="14735524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2CFC5-61F9-446C-D270-41FFD3DB1C7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KPI_6: Airline wise Total Number of Flights Diverted</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E256E4E-5BC6-5100-565D-E8E004720D74}"/>
              </a:ext>
            </a:extLst>
          </p:cNvPr>
          <p:cNvSpPr>
            <a:spLocks noGrp="1"/>
          </p:cNvSpPr>
          <p:nvPr>
            <p:ph sz="half" idx="1"/>
          </p:nvPr>
        </p:nvSpPr>
        <p:spPr>
          <a:xfrm>
            <a:off x="1097279" y="2120900"/>
            <a:ext cx="5112451" cy="4075184"/>
          </a:xfrm>
        </p:spPr>
        <p:txBody>
          <a:bodyPr>
            <a:normAutofit fontScale="77500" lnSpcReduction="20000"/>
          </a:bodyPr>
          <a:lstStyle/>
          <a:p>
            <a:pPr algn="just">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data reveals the total number of flights diverted for each airline, with Southwest Airlines Co. experiencing the highest count, followed by American Airlines Inc. and SkyWest Airlines Inc. Insights drawn from this analysis underscore the importance of implementing measures to mitigate flight diversions and their associated disruptions. Airlines could focus on enhancing operational preparedness by investing in advanced weather forecasting technologies, improving maintenance protocols, and optimizing route planning to minimize the likelihood of diversions. Additionally, fostering closer collaboration with air traffic control authorities and airport operators can facilitate more efficient handling of diversions when they do occur, ensuring smoother transitions for passengers and minimizing inconvenience. By prioritizing these strategies, airlines can work towards reducing the impact of flight diversions on both operational efficiency and passenger satisfaction, ultimately enhancing overall reliability and service quality.</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6EE072D9-47BC-DACE-1918-226C92425700}"/>
              </a:ext>
            </a:extLst>
          </p:cNvPr>
          <p:cNvPicPr>
            <a:picLocks noGrp="1" noChangeAspect="1"/>
          </p:cNvPicPr>
          <p:nvPr>
            <p:ph sz="half" idx="2"/>
          </p:nvPr>
        </p:nvPicPr>
        <p:blipFill>
          <a:blip r:embed="rId2"/>
          <a:stretch>
            <a:fillRect/>
          </a:stretch>
        </p:blipFill>
        <p:spPr>
          <a:xfrm>
            <a:off x="6516688" y="2120900"/>
            <a:ext cx="4638992" cy="4075184"/>
          </a:xfrm>
        </p:spPr>
      </p:pic>
    </p:spTree>
    <p:extLst>
      <p:ext uri="{BB962C8B-B14F-4D97-AF65-F5344CB8AC3E}">
        <p14:creationId xmlns:p14="http://schemas.microsoft.com/office/powerpoint/2010/main" val="18486082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78A2-9CA9-EAE0-E90A-F0CD40AA3A0F}"/>
              </a:ext>
            </a:extLst>
          </p:cNvPr>
          <p:cNvSpPr>
            <a:spLocks noGrp="1"/>
          </p:cNvSpPr>
          <p:nvPr>
            <p:ph type="title"/>
          </p:nvPr>
        </p:nvSpPr>
        <p:spPr>
          <a:xfrm>
            <a:off x="1097280" y="286604"/>
            <a:ext cx="10058400" cy="592286"/>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Excel Dashboard</a:t>
            </a:r>
            <a:endParaRPr lang="en-IN"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99016F68-07DE-3107-DEA1-8933832CF677}"/>
              </a:ext>
            </a:extLst>
          </p:cNvPr>
          <p:cNvPicPr>
            <a:picLocks noGrp="1" noChangeAspect="1"/>
          </p:cNvPicPr>
          <p:nvPr>
            <p:ph sz="half" idx="2"/>
          </p:nvPr>
        </p:nvPicPr>
        <p:blipFill>
          <a:blip r:embed="rId2"/>
          <a:stretch>
            <a:fillRect/>
          </a:stretch>
        </p:blipFill>
        <p:spPr>
          <a:xfrm>
            <a:off x="1066800" y="878890"/>
            <a:ext cx="10058399" cy="5302562"/>
          </a:xfrm>
        </p:spPr>
      </p:pic>
    </p:spTree>
    <p:extLst>
      <p:ext uri="{BB962C8B-B14F-4D97-AF65-F5344CB8AC3E}">
        <p14:creationId xmlns:p14="http://schemas.microsoft.com/office/powerpoint/2010/main" val="1591698419"/>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3477-D2B7-C6A0-128D-0F4B965D4ACB}"/>
              </a:ext>
            </a:extLst>
          </p:cNvPr>
          <p:cNvSpPr>
            <a:spLocks noGrp="1"/>
          </p:cNvSpPr>
          <p:nvPr>
            <p:ph type="title"/>
          </p:nvPr>
        </p:nvSpPr>
        <p:spPr>
          <a:xfrm>
            <a:off x="1097280" y="286603"/>
            <a:ext cx="10058400" cy="51238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Power BI Dashboard</a:t>
            </a:r>
            <a:endParaRPr lang="en-IN"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19AB63B-9877-C2C5-94F4-51E3583298A2}"/>
              </a:ext>
            </a:extLst>
          </p:cNvPr>
          <p:cNvPicPr>
            <a:picLocks noGrp="1" noChangeAspect="1"/>
          </p:cNvPicPr>
          <p:nvPr>
            <p:ph sz="half" idx="2"/>
          </p:nvPr>
        </p:nvPicPr>
        <p:blipFill>
          <a:blip r:embed="rId2"/>
          <a:stretch>
            <a:fillRect/>
          </a:stretch>
        </p:blipFill>
        <p:spPr>
          <a:xfrm>
            <a:off x="1066800" y="940238"/>
            <a:ext cx="10058400" cy="5309642"/>
          </a:xfrm>
        </p:spPr>
      </p:pic>
    </p:spTree>
    <p:extLst>
      <p:ext uri="{BB962C8B-B14F-4D97-AF65-F5344CB8AC3E}">
        <p14:creationId xmlns:p14="http://schemas.microsoft.com/office/powerpoint/2010/main" val="190428951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F9633-0F2D-7541-33FB-CAC011F93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FFCF18-062A-6D1D-C428-C77542FBD3D1}"/>
              </a:ext>
            </a:extLst>
          </p:cNvPr>
          <p:cNvSpPr>
            <a:spLocks noGrp="1"/>
          </p:cNvSpPr>
          <p:nvPr>
            <p:ph type="title"/>
          </p:nvPr>
        </p:nvSpPr>
        <p:spPr>
          <a:xfrm>
            <a:off x="1097280" y="286603"/>
            <a:ext cx="10058400" cy="51238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Power BI Dashboard</a:t>
            </a:r>
            <a:endParaRPr lang="en-IN" b="1" dirty="0">
              <a:latin typeface="Times New Roman" panose="02020603050405020304" pitchFamily="18" charset="0"/>
              <a:cs typeface="Times New Roman" panose="02020603050405020304" pitchFamily="18" charset="0"/>
            </a:endParaRPr>
          </a:p>
        </p:txBody>
      </p:sp>
      <p:pic>
        <p:nvPicPr>
          <p:cNvPr id="12" name="Content Placeholder 11">
            <a:extLst>
              <a:ext uri="{FF2B5EF4-FFF2-40B4-BE49-F238E27FC236}">
                <a16:creationId xmlns:a16="http://schemas.microsoft.com/office/drawing/2014/main" id="{4EF86BAA-C790-C03A-E6CB-A2CD9904A052}"/>
              </a:ext>
            </a:extLst>
          </p:cNvPr>
          <p:cNvPicPr>
            <a:picLocks noGrp="1" noChangeAspect="1"/>
          </p:cNvPicPr>
          <p:nvPr>
            <p:ph sz="half" idx="2"/>
          </p:nvPr>
        </p:nvPicPr>
        <p:blipFill>
          <a:blip r:embed="rId2"/>
          <a:stretch>
            <a:fillRect/>
          </a:stretch>
        </p:blipFill>
        <p:spPr>
          <a:xfrm>
            <a:off x="1066800" y="798990"/>
            <a:ext cx="10058399" cy="5574514"/>
          </a:xfrm>
        </p:spPr>
      </p:pic>
    </p:spTree>
    <p:extLst>
      <p:ext uri="{BB962C8B-B14F-4D97-AF65-F5344CB8AC3E}">
        <p14:creationId xmlns:p14="http://schemas.microsoft.com/office/powerpoint/2010/main" val="334146708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5CDE-2B85-27C2-0D3B-1F478AAE5559}"/>
              </a:ext>
            </a:extLst>
          </p:cNvPr>
          <p:cNvSpPr>
            <a:spLocks noGrp="1"/>
          </p:cNvSpPr>
          <p:nvPr>
            <p:ph type="title"/>
          </p:nvPr>
        </p:nvSpPr>
        <p:spPr>
          <a:xfrm>
            <a:off x="1097280" y="286603"/>
            <a:ext cx="10058400" cy="51238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Tableau Dashboard</a:t>
            </a:r>
            <a:endParaRPr lang="en-IN"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C76334F3-815C-3BF6-A63A-1EB947930BF9}"/>
              </a:ext>
            </a:extLst>
          </p:cNvPr>
          <p:cNvPicPr>
            <a:picLocks noGrp="1" noChangeAspect="1"/>
          </p:cNvPicPr>
          <p:nvPr>
            <p:ph sz="half" idx="2"/>
          </p:nvPr>
        </p:nvPicPr>
        <p:blipFill>
          <a:blip r:embed="rId2"/>
          <a:stretch>
            <a:fillRect/>
          </a:stretch>
        </p:blipFill>
        <p:spPr>
          <a:xfrm>
            <a:off x="1066800" y="798989"/>
            <a:ext cx="10058399" cy="5489847"/>
          </a:xfrm>
        </p:spPr>
      </p:pic>
    </p:spTree>
    <p:extLst>
      <p:ext uri="{BB962C8B-B14F-4D97-AF65-F5344CB8AC3E}">
        <p14:creationId xmlns:p14="http://schemas.microsoft.com/office/powerpoint/2010/main" val="280715567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9285C-3FB5-7DB6-D26B-0A8AF603F99F}"/>
              </a:ext>
            </a:extLst>
          </p:cNvPr>
          <p:cNvSpPr>
            <a:spLocks noGrp="1"/>
          </p:cNvSpPr>
          <p:nvPr>
            <p:ph type="title"/>
          </p:nvPr>
        </p:nvSpPr>
        <p:spPr>
          <a:xfrm>
            <a:off x="1097280" y="1084890"/>
            <a:ext cx="10058400" cy="663308"/>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Conclusion</a:t>
            </a:r>
          </a:p>
        </p:txBody>
      </p:sp>
      <p:sp>
        <p:nvSpPr>
          <p:cNvPr id="7" name="Rectangle 1">
            <a:extLst>
              <a:ext uri="{FF2B5EF4-FFF2-40B4-BE49-F238E27FC236}">
                <a16:creationId xmlns:a16="http://schemas.microsoft.com/office/drawing/2014/main" id="{C3AC4119-9431-4621-142B-BC04C37C225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8" name="Diagram 7">
            <a:extLst>
              <a:ext uri="{FF2B5EF4-FFF2-40B4-BE49-F238E27FC236}">
                <a16:creationId xmlns:a16="http://schemas.microsoft.com/office/drawing/2014/main" id="{D52DD3D2-046F-7933-E058-521E396939C1}"/>
              </a:ext>
            </a:extLst>
          </p:cNvPr>
          <p:cNvGraphicFramePr/>
          <p:nvPr>
            <p:extLst>
              <p:ext uri="{D42A27DB-BD31-4B8C-83A1-F6EECF244321}">
                <p14:modId xmlns:p14="http://schemas.microsoft.com/office/powerpoint/2010/main" val="1191329192"/>
              </p:ext>
            </p:extLst>
          </p:nvPr>
        </p:nvGraphicFramePr>
        <p:xfrm>
          <a:off x="1097280" y="1988457"/>
          <a:ext cx="10058400" cy="4149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09917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AF82D-D032-2705-4B9B-0138A380A8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B1325-D664-AF3C-5E6D-54C76963BC27}"/>
              </a:ext>
            </a:extLst>
          </p:cNvPr>
          <p:cNvSpPr>
            <a:spLocks noGrp="1"/>
          </p:cNvSpPr>
          <p:nvPr>
            <p:ph type="title"/>
          </p:nvPr>
        </p:nvSpPr>
        <p:spPr>
          <a:xfrm>
            <a:off x="1227909" y="1244546"/>
            <a:ext cx="10058400" cy="530143"/>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Challenges</a:t>
            </a:r>
          </a:p>
        </p:txBody>
      </p:sp>
      <p:graphicFrame>
        <p:nvGraphicFramePr>
          <p:cNvPr id="6" name="Diagram 5">
            <a:extLst>
              <a:ext uri="{FF2B5EF4-FFF2-40B4-BE49-F238E27FC236}">
                <a16:creationId xmlns:a16="http://schemas.microsoft.com/office/drawing/2014/main" id="{1AAF884B-F661-DFE6-1F29-D99D2C5BF143}"/>
              </a:ext>
            </a:extLst>
          </p:cNvPr>
          <p:cNvGraphicFramePr/>
          <p:nvPr>
            <p:extLst>
              <p:ext uri="{D42A27DB-BD31-4B8C-83A1-F6EECF244321}">
                <p14:modId xmlns:p14="http://schemas.microsoft.com/office/powerpoint/2010/main" val="4213992349"/>
              </p:ext>
            </p:extLst>
          </p:nvPr>
        </p:nvGraphicFramePr>
        <p:xfrm>
          <a:off x="1097279" y="2032000"/>
          <a:ext cx="10058399" cy="4106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68902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Angel face outline with solid fill">
            <a:extLst>
              <a:ext uri="{FF2B5EF4-FFF2-40B4-BE49-F238E27FC236}">
                <a16:creationId xmlns:a16="http://schemas.microsoft.com/office/drawing/2014/main" id="{2238DC6C-6CE2-EAA4-2962-ED2910A933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799" y="2979670"/>
            <a:ext cx="1280615" cy="1280615"/>
          </a:xfrm>
          <a:prstGeom prst="rect">
            <a:avLst/>
          </a:prstGeom>
        </p:spPr>
      </p:pic>
      <p:sp>
        <p:nvSpPr>
          <p:cNvPr id="6" name="TextBox 5">
            <a:extLst>
              <a:ext uri="{FF2B5EF4-FFF2-40B4-BE49-F238E27FC236}">
                <a16:creationId xmlns:a16="http://schemas.microsoft.com/office/drawing/2014/main" id="{06C23C93-B243-1CBB-15DF-29F71BAB803D}"/>
              </a:ext>
            </a:extLst>
          </p:cNvPr>
          <p:cNvSpPr txBox="1"/>
          <p:nvPr/>
        </p:nvSpPr>
        <p:spPr>
          <a:xfrm>
            <a:off x="2219416" y="2979670"/>
            <a:ext cx="4456590" cy="1015663"/>
          </a:xfrm>
          <a:prstGeom prst="rect">
            <a:avLst/>
          </a:prstGeom>
          <a:noFill/>
        </p:spPr>
        <p:txBody>
          <a:bodyPr wrap="square" rtlCol="0">
            <a:spAutoFit/>
          </a:bodyPr>
          <a:lstStyle/>
          <a:p>
            <a:r>
              <a:rPr lang="en-US" sz="6000">
                <a:latin typeface="Times New Roman" panose="02020603050405020304" pitchFamily="18" charset="0"/>
                <a:cs typeface="Times New Roman" panose="02020603050405020304" pitchFamily="18" charset="0"/>
              </a:rPr>
              <a:t>Thank You</a:t>
            </a:r>
            <a:endParaRPr lang="en-IN" sz="6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56860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3C47-8BB5-2098-5FB5-CBE7490F116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Group Members</a:t>
            </a:r>
            <a:endParaRPr lang="en-IN" b="1" dirty="0">
              <a:latin typeface="Times New Roman" panose="02020603050405020304" pitchFamily="18" charset="0"/>
              <a:cs typeface="Times New Roman" panose="02020603050405020304" pitchFamily="18" charset="0"/>
            </a:endParaRPr>
          </a:p>
        </p:txBody>
      </p:sp>
      <p:sp>
        <p:nvSpPr>
          <p:cNvPr id="12" name="Shape 3">
            <a:extLst>
              <a:ext uri="{FF2B5EF4-FFF2-40B4-BE49-F238E27FC236}">
                <a16:creationId xmlns:a16="http://schemas.microsoft.com/office/drawing/2014/main" id="{6A65C386-D75D-6180-D841-DFB0D1D86AD9}"/>
              </a:ext>
            </a:extLst>
          </p:cNvPr>
          <p:cNvSpPr/>
          <p:nvPr/>
        </p:nvSpPr>
        <p:spPr>
          <a:xfrm>
            <a:off x="1097279" y="2601903"/>
            <a:ext cx="4448723" cy="827097"/>
          </a:xfrm>
          <a:prstGeom prst="roundRect">
            <a:avLst>
              <a:gd name="adj" fmla="val 10414"/>
            </a:avLst>
          </a:prstGeom>
          <a:solidFill>
            <a:srgbClr val="282C32"/>
          </a:solidFill>
          <a:ln/>
        </p:spPr>
      </p:sp>
      <p:sp>
        <p:nvSpPr>
          <p:cNvPr id="13" name="Text 4">
            <a:extLst>
              <a:ext uri="{FF2B5EF4-FFF2-40B4-BE49-F238E27FC236}">
                <a16:creationId xmlns:a16="http://schemas.microsoft.com/office/drawing/2014/main" id="{BB424082-590C-4F02-7165-64CB47F99CE3}"/>
              </a:ext>
            </a:extLst>
          </p:cNvPr>
          <p:cNvSpPr/>
          <p:nvPr/>
        </p:nvSpPr>
        <p:spPr>
          <a:xfrm>
            <a:off x="1340945" y="2824074"/>
            <a:ext cx="2529429" cy="224313"/>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Meghana H D</a:t>
            </a:r>
            <a:endParaRPr lang="en-US" sz="2187" dirty="0"/>
          </a:p>
        </p:txBody>
      </p:sp>
      <p:sp>
        <p:nvSpPr>
          <p:cNvPr id="14" name="Shape 5">
            <a:extLst>
              <a:ext uri="{FF2B5EF4-FFF2-40B4-BE49-F238E27FC236}">
                <a16:creationId xmlns:a16="http://schemas.microsoft.com/office/drawing/2014/main" id="{302BF0BB-2A84-E490-8DE3-B673059867A2}"/>
              </a:ext>
            </a:extLst>
          </p:cNvPr>
          <p:cNvSpPr/>
          <p:nvPr/>
        </p:nvSpPr>
        <p:spPr>
          <a:xfrm>
            <a:off x="6197986" y="2601903"/>
            <a:ext cx="4957694" cy="827097"/>
          </a:xfrm>
          <a:prstGeom prst="roundRect">
            <a:avLst>
              <a:gd name="adj" fmla="val 10414"/>
            </a:avLst>
          </a:prstGeom>
          <a:solidFill>
            <a:srgbClr val="282C32"/>
          </a:solidFill>
          <a:ln/>
        </p:spPr>
      </p:sp>
      <p:sp>
        <p:nvSpPr>
          <p:cNvPr id="15" name="Text 6">
            <a:extLst>
              <a:ext uri="{FF2B5EF4-FFF2-40B4-BE49-F238E27FC236}">
                <a16:creationId xmlns:a16="http://schemas.microsoft.com/office/drawing/2014/main" id="{66F4E776-81D0-71FE-BD66-3189FD1D8AED}"/>
              </a:ext>
            </a:extLst>
          </p:cNvPr>
          <p:cNvSpPr/>
          <p:nvPr/>
        </p:nvSpPr>
        <p:spPr>
          <a:xfrm>
            <a:off x="6420156" y="2824074"/>
            <a:ext cx="3861370" cy="224313"/>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PULAGAM KOUSHIK KUMAR REDDY</a:t>
            </a:r>
            <a:endParaRPr lang="en-US" sz="2187" dirty="0"/>
          </a:p>
        </p:txBody>
      </p:sp>
      <p:sp>
        <p:nvSpPr>
          <p:cNvPr id="16" name="Shape 8">
            <a:extLst>
              <a:ext uri="{FF2B5EF4-FFF2-40B4-BE49-F238E27FC236}">
                <a16:creationId xmlns:a16="http://schemas.microsoft.com/office/drawing/2014/main" id="{8E8C7925-7278-8425-9342-F11860F5F57D}"/>
              </a:ext>
            </a:extLst>
          </p:cNvPr>
          <p:cNvSpPr/>
          <p:nvPr/>
        </p:nvSpPr>
        <p:spPr>
          <a:xfrm>
            <a:off x="1097279" y="3814040"/>
            <a:ext cx="4448723" cy="827097"/>
          </a:xfrm>
          <a:prstGeom prst="roundRect">
            <a:avLst>
              <a:gd name="adj" fmla="val 10414"/>
            </a:avLst>
          </a:prstGeom>
          <a:solidFill>
            <a:srgbClr val="282C32"/>
          </a:solidFill>
          <a:ln/>
        </p:spPr>
      </p:sp>
      <p:sp>
        <p:nvSpPr>
          <p:cNvPr id="17" name="Text 9">
            <a:extLst>
              <a:ext uri="{FF2B5EF4-FFF2-40B4-BE49-F238E27FC236}">
                <a16:creationId xmlns:a16="http://schemas.microsoft.com/office/drawing/2014/main" id="{30DB03B0-6C0B-2A21-CC32-A0A5273AC8C7}"/>
              </a:ext>
            </a:extLst>
          </p:cNvPr>
          <p:cNvSpPr/>
          <p:nvPr/>
        </p:nvSpPr>
        <p:spPr>
          <a:xfrm>
            <a:off x="1340945" y="3992077"/>
            <a:ext cx="2529429" cy="224313"/>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Saumya Amol Phule</a:t>
            </a:r>
            <a:endParaRPr lang="en-US" sz="2187" dirty="0"/>
          </a:p>
        </p:txBody>
      </p:sp>
      <p:sp>
        <p:nvSpPr>
          <p:cNvPr id="18" name="Shape 11">
            <a:extLst>
              <a:ext uri="{FF2B5EF4-FFF2-40B4-BE49-F238E27FC236}">
                <a16:creationId xmlns:a16="http://schemas.microsoft.com/office/drawing/2014/main" id="{110800AB-BA3C-4F04-8893-93B21DBBBB46}"/>
              </a:ext>
            </a:extLst>
          </p:cNvPr>
          <p:cNvSpPr/>
          <p:nvPr/>
        </p:nvSpPr>
        <p:spPr>
          <a:xfrm>
            <a:off x="6126479" y="3802841"/>
            <a:ext cx="5029200" cy="838296"/>
          </a:xfrm>
          <a:prstGeom prst="roundRect">
            <a:avLst>
              <a:gd name="adj" fmla="val 10414"/>
            </a:avLst>
          </a:prstGeom>
          <a:solidFill>
            <a:srgbClr val="282C32"/>
          </a:solidFill>
          <a:ln/>
        </p:spPr>
      </p:sp>
      <p:sp>
        <p:nvSpPr>
          <p:cNvPr id="19" name="Text 12">
            <a:extLst>
              <a:ext uri="{FF2B5EF4-FFF2-40B4-BE49-F238E27FC236}">
                <a16:creationId xmlns:a16="http://schemas.microsoft.com/office/drawing/2014/main" id="{9696857F-E495-7219-7118-90E21C893BEC}"/>
              </a:ext>
            </a:extLst>
          </p:cNvPr>
          <p:cNvSpPr/>
          <p:nvPr/>
        </p:nvSpPr>
        <p:spPr>
          <a:xfrm>
            <a:off x="6420156" y="4035068"/>
            <a:ext cx="3252541" cy="224313"/>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Prathmesh Chintamani Ganar</a:t>
            </a:r>
            <a:endParaRPr lang="en-US" sz="2187" dirty="0"/>
          </a:p>
        </p:txBody>
      </p:sp>
      <p:sp>
        <p:nvSpPr>
          <p:cNvPr id="20" name="Shape 14">
            <a:extLst>
              <a:ext uri="{FF2B5EF4-FFF2-40B4-BE49-F238E27FC236}">
                <a16:creationId xmlns:a16="http://schemas.microsoft.com/office/drawing/2014/main" id="{3B5FAE19-1F27-81AE-2D02-BB4495279D2F}"/>
              </a:ext>
            </a:extLst>
          </p:cNvPr>
          <p:cNvSpPr/>
          <p:nvPr/>
        </p:nvSpPr>
        <p:spPr>
          <a:xfrm>
            <a:off x="1097279" y="4990439"/>
            <a:ext cx="4448723" cy="827097"/>
          </a:xfrm>
          <a:prstGeom prst="roundRect">
            <a:avLst>
              <a:gd name="adj" fmla="val 10414"/>
            </a:avLst>
          </a:prstGeom>
          <a:solidFill>
            <a:srgbClr val="282C32"/>
          </a:solidFill>
          <a:ln/>
        </p:spPr>
      </p:sp>
      <p:sp>
        <p:nvSpPr>
          <p:cNvPr id="21" name="Text 15">
            <a:extLst>
              <a:ext uri="{FF2B5EF4-FFF2-40B4-BE49-F238E27FC236}">
                <a16:creationId xmlns:a16="http://schemas.microsoft.com/office/drawing/2014/main" id="{C1FC49D9-5B6C-A43E-14A3-C24CE7402652}"/>
              </a:ext>
            </a:extLst>
          </p:cNvPr>
          <p:cNvSpPr/>
          <p:nvPr/>
        </p:nvSpPr>
        <p:spPr>
          <a:xfrm>
            <a:off x="1340944" y="5194845"/>
            <a:ext cx="2529429" cy="224313"/>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Pratham Rathod</a:t>
            </a:r>
            <a:endParaRPr lang="en-US" sz="2187" dirty="0"/>
          </a:p>
        </p:txBody>
      </p:sp>
      <p:sp>
        <p:nvSpPr>
          <p:cNvPr id="22" name="Shape 17">
            <a:extLst>
              <a:ext uri="{FF2B5EF4-FFF2-40B4-BE49-F238E27FC236}">
                <a16:creationId xmlns:a16="http://schemas.microsoft.com/office/drawing/2014/main" id="{1ED1BA1A-B569-DF6D-20BE-71AC787ABA55}"/>
              </a:ext>
            </a:extLst>
          </p:cNvPr>
          <p:cNvSpPr/>
          <p:nvPr/>
        </p:nvSpPr>
        <p:spPr>
          <a:xfrm>
            <a:off x="6197986" y="4990439"/>
            <a:ext cx="4957694" cy="827097"/>
          </a:xfrm>
          <a:prstGeom prst="roundRect">
            <a:avLst>
              <a:gd name="adj" fmla="val 10414"/>
            </a:avLst>
          </a:prstGeom>
          <a:solidFill>
            <a:srgbClr val="282C32"/>
          </a:solidFill>
          <a:ln/>
        </p:spPr>
      </p:sp>
      <p:sp>
        <p:nvSpPr>
          <p:cNvPr id="23" name="Text 18">
            <a:extLst>
              <a:ext uri="{FF2B5EF4-FFF2-40B4-BE49-F238E27FC236}">
                <a16:creationId xmlns:a16="http://schemas.microsoft.com/office/drawing/2014/main" id="{1AAFCCC8-3DA3-7D8F-1D46-09B62FB49808}"/>
              </a:ext>
            </a:extLst>
          </p:cNvPr>
          <p:cNvSpPr/>
          <p:nvPr/>
        </p:nvSpPr>
        <p:spPr>
          <a:xfrm>
            <a:off x="6420156" y="5194844"/>
            <a:ext cx="2754961" cy="224313"/>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Amruta Shashank Patole</a:t>
            </a:r>
            <a:endParaRPr lang="en-US" sz="2187" dirty="0"/>
          </a:p>
        </p:txBody>
      </p:sp>
    </p:spTree>
    <p:extLst>
      <p:ext uri="{BB962C8B-B14F-4D97-AF65-F5344CB8AC3E}">
        <p14:creationId xmlns:p14="http://schemas.microsoft.com/office/powerpoint/2010/main" val="4603520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2B38-B92F-C0D5-A0F2-FE2B4BDBC5E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INDEX</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D3AB2DC-3AC4-6784-820D-B99098DF23AA}"/>
              </a:ext>
            </a:extLst>
          </p:cNvPr>
          <p:cNvSpPr>
            <a:spLocks noGrp="1"/>
          </p:cNvSpPr>
          <p:nvPr>
            <p:ph idx="1"/>
          </p:nvPr>
        </p:nvSpPr>
        <p:spPr>
          <a:xfrm>
            <a:off x="1097278" y="2108201"/>
            <a:ext cx="10058401" cy="4224359"/>
          </a:xfrm>
        </p:spPr>
        <p:txBody>
          <a:bodyPr>
            <a:normAutofit lnSpcReduction="10000"/>
          </a:bodyPr>
          <a:lstStyle/>
          <a:p>
            <a:pPr marL="228600" indent="-228600">
              <a:buClr>
                <a:schemeClr val="tx1"/>
              </a:buClr>
              <a:buFont typeface="+mj-lt"/>
              <a:buAutoNum type="arabicParenR"/>
            </a:pPr>
            <a:r>
              <a:rPr lang="en-US" sz="2800" dirty="0">
                <a:solidFill>
                  <a:schemeClr val="tx1"/>
                </a:solidFill>
                <a:latin typeface="Times New Roman" panose="02020603050405020304" pitchFamily="18" charset="0"/>
                <a:cs typeface="Times New Roman" panose="02020603050405020304" pitchFamily="18" charset="0"/>
              </a:rPr>
              <a:t>Introduction to the Project</a:t>
            </a:r>
          </a:p>
          <a:p>
            <a:pPr marL="228600" indent="-228600">
              <a:buClr>
                <a:schemeClr val="tx1"/>
              </a:buClr>
              <a:buFont typeface="+mj-lt"/>
              <a:buAutoNum type="arabicParenR"/>
            </a:pPr>
            <a:r>
              <a:rPr lang="en-US" sz="2800" dirty="0">
                <a:solidFill>
                  <a:schemeClr val="tx1"/>
                </a:solidFill>
                <a:latin typeface="Times New Roman" panose="02020603050405020304" pitchFamily="18" charset="0"/>
                <a:cs typeface="Times New Roman" panose="02020603050405020304" pitchFamily="18" charset="0"/>
              </a:rPr>
              <a:t> KPI's</a:t>
            </a:r>
          </a:p>
          <a:p>
            <a:pPr marL="228600" indent="-228600">
              <a:buClr>
                <a:schemeClr val="tx1"/>
              </a:buClr>
              <a:buFont typeface="+mj-lt"/>
              <a:buAutoNum type="arabicParenR"/>
            </a:pPr>
            <a:r>
              <a:rPr lang="en-US" sz="2800" dirty="0">
                <a:solidFill>
                  <a:schemeClr val="tx1"/>
                </a:solidFill>
                <a:latin typeface="Times New Roman" panose="02020603050405020304" pitchFamily="18" charset="0"/>
                <a:cs typeface="Times New Roman" panose="02020603050405020304" pitchFamily="18" charset="0"/>
              </a:rPr>
              <a:t>Excel Dashboard</a:t>
            </a:r>
          </a:p>
          <a:p>
            <a:pPr marL="228600" indent="-228600">
              <a:buClr>
                <a:schemeClr val="tx1"/>
              </a:buClr>
              <a:buFont typeface="+mj-lt"/>
              <a:buAutoNum type="arabicParenR"/>
            </a:pPr>
            <a:r>
              <a:rPr lang="en-US" sz="2800" dirty="0">
                <a:solidFill>
                  <a:schemeClr val="tx1"/>
                </a:solidFill>
                <a:latin typeface="Times New Roman" panose="02020603050405020304" pitchFamily="18" charset="0"/>
                <a:cs typeface="Times New Roman" panose="02020603050405020304" pitchFamily="18" charset="0"/>
              </a:rPr>
              <a:t>Power BI Dashboard</a:t>
            </a:r>
          </a:p>
          <a:p>
            <a:pPr marL="228600" indent="-228600">
              <a:buClr>
                <a:schemeClr val="tx1"/>
              </a:buClr>
              <a:buFont typeface="+mj-lt"/>
              <a:buAutoNum type="arabicParenR"/>
            </a:pPr>
            <a:r>
              <a:rPr lang="en-US" sz="2800" dirty="0">
                <a:solidFill>
                  <a:schemeClr val="tx1"/>
                </a:solidFill>
                <a:latin typeface="Times New Roman" panose="02020603050405020304" pitchFamily="18" charset="0"/>
                <a:cs typeface="Times New Roman" panose="02020603050405020304" pitchFamily="18" charset="0"/>
              </a:rPr>
              <a:t>Tableau Dashboard</a:t>
            </a:r>
          </a:p>
          <a:p>
            <a:pPr marL="228600" indent="-228600">
              <a:buClr>
                <a:schemeClr val="tx1"/>
              </a:buClr>
              <a:buFont typeface="+mj-lt"/>
              <a:buAutoNum type="arabicParenR"/>
            </a:pPr>
            <a:r>
              <a:rPr lang="en-US" sz="2800" dirty="0">
                <a:solidFill>
                  <a:schemeClr val="tx1"/>
                </a:solidFill>
                <a:latin typeface="Times New Roman" panose="02020603050405020304" pitchFamily="18" charset="0"/>
                <a:cs typeface="Times New Roman" panose="02020603050405020304" pitchFamily="18" charset="0"/>
              </a:rPr>
              <a:t>Conclusion</a:t>
            </a:r>
          </a:p>
          <a:p>
            <a:pPr marL="228600" indent="-228600">
              <a:buClr>
                <a:schemeClr val="tx1"/>
              </a:buClr>
              <a:buFont typeface="+mj-lt"/>
              <a:buAutoNum type="arabicParenR"/>
            </a:pPr>
            <a:r>
              <a:rPr lang="en-US" sz="2800" dirty="0">
                <a:solidFill>
                  <a:schemeClr val="tx1"/>
                </a:solidFill>
                <a:latin typeface="Times New Roman" panose="02020603050405020304" pitchFamily="18" charset="0"/>
                <a:cs typeface="Times New Roman" panose="02020603050405020304" pitchFamily="18" charset="0"/>
              </a:rPr>
              <a:t>Challenges and Overcome</a:t>
            </a:r>
            <a:endParaRPr lang="en-IN"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00986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pPr algn="ctr"/>
            <a:r>
              <a:rPr lang="en-US" b="1" dirty="0">
                <a:latin typeface="Times New Roman" panose="02020603050405020304" pitchFamily="18" charset="0"/>
                <a:cs typeface="Times New Roman" panose="02020603050405020304" pitchFamily="18" charset="0"/>
              </a:rPr>
              <a:t>PROCESSING</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1777517801"/>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225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2F9E0F-E02D-7197-7068-8CF635CD83F1}"/>
              </a:ext>
            </a:extLst>
          </p:cNvPr>
          <p:cNvPicPr>
            <a:picLocks noChangeAspect="1"/>
          </p:cNvPicPr>
          <p:nvPr/>
        </p:nvPicPr>
        <p:blipFill>
          <a:blip r:embed="rId2"/>
          <a:stretch>
            <a:fillRect/>
          </a:stretch>
        </p:blipFill>
        <p:spPr>
          <a:xfrm>
            <a:off x="0" y="0"/>
            <a:ext cx="12191999" cy="6858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Rectangle 5">
            <a:extLst>
              <a:ext uri="{FF2B5EF4-FFF2-40B4-BE49-F238E27FC236}">
                <a16:creationId xmlns:a16="http://schemas.microsoft.com/office/drawing/2014/main" id="{77BA598B-438F-A6FE-C470-055E1B2E39CF}"/>
              </a:ext>
            </a:extLst>
          </p:cNvPr>
          <p:cNvSpPr/>
          <p:nvPr/>
        </p:nvSpPr>
        <p:spPr>
          <a:xfrm>
            <a:off x="447575" y="794084"/>
            <a:ext cx="11357810" cy="3922295"/>
          </a:xfrm>
          <a:prstGeom prst="rect">
            <a:avLst/>
          </a:prstGeom>
          <a:solidFill>
            <a:schemeClr val="bg1">
              <a:lumMod val="95000"/>
            </a:schemeClr>
          </a:solid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 name="Title 1">
            <a:extLst>
              <a:ext uri="{FF2B5EF4-FFF2-40B4-BE49-F238E27FC236}">
                <a16:creationId xmlns:a16="http://schemas.microsoft.com/office/drawing/2014/main" id="{591BAA9B-D6E9-BDD5-8B61-BE0A6D84AA72}"/>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9C8E50F-F3D1-2895-0385-E40516E5127E}"/>
              </a:ext>
            </a:extLst>
          </p:cNvPr>
          <p:cNvSpPr>
            <a:spLocks noGrp="1"/>
          </p:cNvSpPr>
          <p:nvPr>
            <p:ph idx="1"/>
          </p:nvPr>
        </p:nvSpPr>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Aviation analytics is all about using data to understand and manage flights better. We look at things like when flights happen during the week, if they're delayed, or if they need to divert from their planned route. By studying these details and considering factors like weather or technical problems, we can spot patterns and predict potential issues. This helps airlines and aviation authorities plan better, making sure flights run smoothly and passengers get where they need to go safely and on time.</a:t>
            </a:r>
          </a:p>
        </p:txBody>
      </p:sp>
      <p:cxnSp>
        <p:nvCxnSpPr>
          <p:cNvPr id="8" name="Straight Connector 7">
            <a:extLst>
              <a:ext uri="{FF2B5EF4-FFF2-40B4-BE49-F238E27FC236}">
                <a16:creationId xmlns:a16="http://schemas.microsoft.com/office/drawing/2014/main" id="{32E3C16F-AE2F-D67F-A742-D3AE1527F68A}"/>
              </a:ext>
            </a:extLst>
          </p:cNvPr>
          <p:cNvCxnSpPr/>
          <p:nvPr/>
        </p:nvCxnSpPr>
        <p:spPr>
          <a:xfrm>
            <a:off x="1097280" y="1828800"/>
            <a:ext cx="3789948"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997362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56113339-2C68-B098-357E-8C05C94CFC91}"/>
              </a:ext>
            </a:extLst>
          </p:cNvPr>
          <p:cNvPicPr>
            <a:picLocks noChangeAspect="1"/>
          </p:cNvPicPr>
          <p:nvPr/>
        </p:nvPicPr>
        <p:blipFill>
          <a:blip r:embed="rId2"/>
          <a:stretch>
            <a:fillRect/>
          </a:stretch>
        </p:blipFill>
        <p:spPr>
          <a:xfrm>
            <a:off x="0" y="13389"/>
            <a:ext cx="12192000" cy="6439711"/>
          </a:xfrm>
          <a:prstGeom prst="rect">
            <a:avLst/>
          </a:prstGeom>
        </p:spPr>
      </p:pic>
      <p:grpSp>
        <p:nvGrpSpPr>
          <p:cNvPr id="3" name="Group 3"/>
          <p:cNvGrpSpPr/>
          <p:nvPr/>
        </p:nvGrpSpPr>
        <p:grpSpPr>
          <a:xfrm>
            <a:off x="128363" y="-5181414"/>
            <a:ext cx="11935274" cy="11544737"/>
            <a:chOff x="-63899" y="-19050"/>
            <a:chExt cx="4545065" cy="4560884"/>
          </a:xfrm>
        </p:grpSpPr>
        <p:sp>
          <p:nvSpPr>
            <p:cNvPr id="4" name="Freeform 4"/>
            <p:cNvSpPr/>
            <p:nvPr/>
          </p:nvSpPr>
          <p:spPr>
            <a:xfrm>
              <a:off x="-63899" y="2134178"/>
              <a:ext cx="4481166" cy="2407656"/>
            </a:xfrm>
            <a:custGeom>
              <a:avLst/>
              <a:gdLst/>
              <a:ahLst/>
              <a:cxnLst/>
              <a:rect l="l" t="t" r="r" b="b"/>
              <a:pathLst>
                <a:path w="4481166" h="2407656">
                  <a:moveTo>
                    <a:pt x="11376" y="0"/>
                  </a:moveTo>
                  <a:lnTo>
                    <a:pt x="4469791" y="0"/>
                  </a:lnTo>
                  <a:cubicBezTo>
                    <a:pt x="4476073" y="0"/>
                    <a:pt x="4481166" y="5093"/>
                    <a:pt x="4481166" y="11376"/>
                  </a:cubicBezTo>
                  <a:lnTo>
                    <a:pt x="4481166" y="2396280"/>
                  </a:lnTo>
                  <a:cubicBezTo>
                    <a:pt x="4481166" y="2399297"/>
                    <a:pt x="4479968" y="2402191"/>
                    <a:pt x="4477834" y="2404324"/>
                  </a:cubicBezTo>
                  <a:cubicBezTo>
                    <a:pt x="4475701" y="2406457"/>
                    <a:pt x="4472808" y="2407656"/>
                    <a:pt x="4469791" y="2407656"/>
                  </a:cubicBezTo>
                  <a:lnTo>
                    <a:pt x="11376" y="2407656"/>
                  </a:lnTo>
                  <a:cubicBezTo>
                    <a:pt x="8359" y="2407656"/>
                    <a:pt x="5465" y="2406457"/>
                    <a:pt x="3332" y="2404324"/>
                  </a:cubicBezTo>
                  <a:cubicBezTo>
                    <a:pt x="1198" y="2402191"/>
                    <a:pt x="0" y="2399297"/>
                    <a:pt x="0" y="2396280"/>
                  </a:cubicBezTo>
                  <a:lnTo>
                    <a:pt x="0" y="11376"/>
                  </a:lnTo>
                  <a:cubicBezTo>
                    <a:pt x="0" y="8359"/>
                    <a:pt x="1198" y="5465"/>
                    <a:pt x="3332" y="3332"/>
                  </a:cubicBezTo>
                  <a:cubicBezTo>
                    <a:pt x="5465" y="1198"/>
                    <a:pt x="8359" y="0"/>
                    <a:pt x="11376" y="0"/>
                  </a:cubicBezTo>
                  <a:close/>
                </a:path>
              </a:pathLst>
            </a:custGeom>
            <a:solidFill>
              <a:srgbClr val="FFFFFF">
                <a:alpha val="86667"/>
              </a:srgbClr>
            </a:solidFill>
          </p:spPr>
        </p:sp>
        <p:sp>
          <p:nvSpPr>
            <p:cNvPr id="5" name="TextBox 5"/>
            <p:cNvSpPr txBox="1"/>
            <p:nvPr/>
          </p:nvSpPr>
          <p:spPr>
            <a:xfrm>
              <a:off x="0" y="-19050"/>
              <a:ext cx="4481166" cy="2426706"/>
            </a:xfrm>
            <a:prstGeom prst="rect">
              <a:avLst/>
            </a:prstGeom>
          </p:spPr>
          <p:txBody>
            <a:bodyPr lIns="33867" tIns="33867" rIns="33867" bIns="33867" rtlCol="0" anchor="ctr"/>
            <a:lstStyle/>
            <a:p>
              <a:pPr algn="ctr">
                <a:lnSpc>
                  <a:spcPts val="1906"/>
                </a:lnSpc>
              </a:pPr>
              <a:endParaRPr sz="1200"/>
            </a:p>
          </p:txBody>
        </p:sp>
      </p:grpSp>
      <p:grpSp>
        <p:nvGrpSpPr>
          <p:cNvPr id="6" name="Group 6"/>
          <p:cNvGrpSpPr/>
          <p:nvPr/>
        </p:nvGrpSpPr>
        <p:grpSpPr>
          <a:xfrm>
            <a:off x="609372" y="1421534"/>
            <a:ext cx="2083028" cy="2467431"/>
            <a:chOff x="0" y="0"/>
            <a:chExt cx="812800" cy="1259993"/>
          </a:xfrm>
        </p:grpSpPr>
        <p:sp>
          <p:nvSpPr>
            <p:cNvPr id="7" name="Freeform 7"/>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213559"/>
              </a:solidFill>
              <a:prstDash val="solid"/>
              <a:miter/>
            </a:ln>
          </p:spPr>
        </p:sp>
        <p:sp>
          <p:nvSpPr>
            <p:cNvPr id="8" name="TextBox 8"/>
            <p:cNvSpPr txBox="1"/>
            <p:nvPr/>
          </p:nvSpPr>
          <p:spPr>
            <a:xfrm>
              <a:off x="0" y="-19050"/>
              <a:ext cx="812800" cy="1279043"/>
            </a:xfrm>
            <a:prstGeom prst="rect">
              <a:avLst/>
            </a:prstGeom>
          </p:spPr>
          <p:txBody>
            <a:bodyPr lIns="33867" tIns="33867" rIns="33867" bIns="33867" rtlCol="0" anchor="ctr"/>
            <a:lstStyle/>
            <a:p>
              <a:pPr algn="ctr">
                <a:lnSpc>
                  <a:spcPts val="1906"/>
                </a:lnSpc>
              </a:pPr>
              <a:endParaRPr sz="1200"/>
            </a:p>
          </p:txBody>
        </p:sp>
      </p:grpSp>
      <p:grpSp>
        <p:nvGrpSpPr>
          <p:cNvPr id="9" name="Group 9"/>
          <p:cNvGrpSpPr/>
          <p:nvPr/>
        </p:nvGrpSpPr>
        <p:grpSpPr>
          <a:xfrm>
            <a:off x="609372" y="2432046"/>
            <a:ext cx="2108756" cy="1456919"/>
            <a:chOff x="0" y="-701044"/>
            <a:chExt cx="833089" cy="816757"/>
          </a:xfrm>
        </p:grpSpPr>
        <p:sp>
          <p:nvSpPr>
            <p:cNvPr id="10" name="Freeform 10"/>
            <p:cNvSpPr/>
            <p:nvPr/>
          </p:nvSpPr>
          <p:spPr>
            <a:xfrm>
              <a:off x="0" y="-661533"/>
              <a:ext cx="822925" cy="777246"/>
            </a:xfrm>
            <a:custGeom>
              <a:avLst/>
              <a:gdLst/>
              <a:ahLst/>
              <a:cxnLst/>
              <a:rect l="l" t="t" r="r" b="b"/>
              <a:pathLst>
                <a:path w="795234" h="767842">
                  <a:moveTo>
                    <a:pt x="0" y="0"/>
                  </a:moveTo>
                  <a:lnTo>
                    <a:pt x="795234" y="0"/>
                  </a:lnTo>
                  <a:lnTo>
                    <a:pt x="795234" y="767842"/>
                  </a:lnTo>
                  <a:lnTo>
                    <a:pt x="0" y="767842"/>
                  </a:lnTo>
                  <a:close/>
                </a:path>
              </a:pathLst>
            </a:custGeom>
            <a:solidFill>
              <a:srgbClr val="263F6B"/>
            </a:solidFill>
          </p:spPr>
          <p:txBody>
            <a:bodyPr/>
            <a:lstStyle/>
            <a:p>
              <a:endParaRPr lang="en-IN" dirty="0"/>
            </a:p>
          </p:txBody>
        </p:sp>
        <p:sp>
          <p:nvSpPr>
            <p:cNvPr id="11" name="TextBox 11"/>
            <p:cNvSpPr txBox="1"/>
            <p:nvPr/>
          </p:nvSpPr>
          <p:spPr>
            <a:xfrm>
              <a:off x="10164" y="-701044"/>
              <a:ext cx="822925" cy="796296"/>
            </a:xfrm>
            <a:prstGeom prst="rect">
              <a:avLst/>
            </a:prstGeom>
          </p:spPr>
          <p:txBody>
            <a:bodyPr lIns="33867" tIns="33867" rIns="33867" bIns="33867" rtlCol="0" anchor="ctr"/>
            <a:lstStyle/>
            <a:p>
              <a:pPr algn="ctr">
                <a:lnSpc>
                  <a:spcPts val="1906"/>
                </a:lnSpc>
              </a:pPr>
              <a:r>
                <a:rPr lang="en-US" sz="1466" dirty="0">
                  <a:solidFill>
                    <a:srgbClr val="FFFFFF"/>
                  </a:solidFill>
                  <a:latin typeface="+mj-lt"/>
                  <a:cs typeface="Times New Roman" panose="02020603050405020304" pitchFamily="18" charset="0"/>
                </a:rPr>
                <a:t>Weekday vs Weekend Total flight stats</a:t>
              </a:r>
            </a:p>
          </p:txBody>
        </p:sp>
      </p:grpSp>
      <p:grpSp>
        <p:nvGrpSpPr>
          <p:cNvPr id="12" name="Group 12"/>
          <p:cNvGrpSpPr/>
          <p:nvPr/>
        </p:nvGrpSpPr>
        <p:grpSpPr>
          <a:xfrm>
            <a:off x="3488172" y="404900"/>
            <a:ext cx="2213212" cy="3470676"/>
            <a:chOff x="0" y="-19050"/>
            <a:chExt cx="874355" cy="1751665"/>
          </a:xfrm>
        </p:grpSpPr>
        <p:sp>
          <p:nvSpPr>
            <p:cNvPr id="13" name="Freeform 13"/>
            <p:cNvSpPr/>
            <p:nvPr/>
          </p:nvSpPr>
          <p:spPr>
            <a:xfrm>
              <a:off x="36469" y="472622"/>
              <a:ext cx="837886" cy="1259993"/>
            </a:xfrm>
            <a:custGeom>
              <a:avLst/>
              <a:gdLst/>
              <a:ahLst/>
              <a:cxnLst/>
              <a:rect l="l" t="t" r="r" b="b"/>
              <a:pathLst>
                <a:path w="837886" h="1259993">
                  <a:moveTo>
                    <a:pt x="48671" y="0"/>
                  </a:moveTo>
                  <a:lnTo>
                    <a:pt x="789216" y="0"/>
                  </a:lnTo>
                  <a:cubicBezTo>
                    <a:pt x="802124" y="0"/>
                    <a:pt x="814504" y="5128"/>
                    <a:pt x="823631" y="14255"/>
                  </a:cubicBezTo>
                  <a:cubicBezTo>
                    <a:pt x="832759" y="23383"/>
                    <a:pt x="837886" y="35762"/>
                    <a:pt x="837886" y="48671"/>
                  </a:cubicBezTo>
                  <a:lnTo>
                    <a:pt x="837886" y="1211322"/>
                  </a:lnTo>
                  <a:cubicBezTo>
                    <a:pt x="837886" y="1238202"/>
                    <a:pt x="816096" y="1259993"/>
                    <a:pt x="789216" y="1259993"/>
                  </a:cubicBezTo>
                  <a:lnTo>
                    <a:pt x="48671" y="1259993"/>
                  </a:lnTo>
                  <a:cubicBezTo>
                    <a:pt x="35762" y="1259993"/>
                    <a:pt x="23383" y="1254865"/>
                    <a:pt x="14255" y="1245738"/>
                  </a:cubicBezTo>
                  <a:cubicBezTo>
                    <a:pt x="5128" y="1236610"/>
                    <a:pt x="0" y="1224231"/>
                    <a:pt x="0" y="1211322"/>
                  </a:cubicBezTo>
                  <a:lnTo>
                    <a:pt x="0" y="48671"/>
                  </a:lnTo>
                  <a:cubicBezTo>
                    <a:pt x="0" y="21791"/>
                    <a:pt x="21791" y="0"/>
                    <a:pt x="48671" y="0"/>
                  </a:cubicBezTo>
                  <a:close/>
                </a:path>
              </a:pathLst>
            </a:custGeom>
            <a:solidFill>
              <a:srgbClr val="000000">
                <a:alpha val="0"/>
              </a:srgbClr>
            </a:solidFill>
            <a:ln w="57150" cap="sq">
              <a:solidFill>
                <a:srgbClr val="213559"/>
              </a:solidFill>
              <a:prstDash val="solid"/>
              <a:miter/>
            </a:ln>
          </p:spPr>
        </p:sp>
        <p:sp>
          <p:nvSpPr>
            <p:cNvPr id="14" name="TextBox 14"/>
            <p:cNvSpPr txBox="1"/>
            <p:nvPr/>
          </p:nvSpPr>
          <p:spPr>
            <a:xfrm>
              <a:off x="0" y="-19050"/>
              <a:ext cx="837886" cy="1279043"/>
            </a:xfrm>
            <a:prstGeom prst="rect">
              <a:avLst/>
            </a:prstGeom>
          </p:spPr>
          <p:txBody>
            <a:bodyPr lIns="33867" tIns="33867" rIns="33867" bIns="33867" rtlCol="0" anchor="ctr"/>
            <a:lstStyle/>
            <a:p>
              <a:pPr algn="ctr">
                <a:lnSpc>
                  <a:spcPts val="1906"/>
                </a:lnSpc>
              </a:pPr>
              <a:endParaRPr sz="1200"/>
            </a:p>
          </p:txBody>
        </p:sp>
      </p:grpSp>
      <p:grpSp>
        <p:nvGrpSpPr>
          <p:cNvPr id="15" name="Group 15"/>
          <p:cNvGrpSpPr/>
          <p:nvPr/>
        </p:nvGrpSpPr>
        <p:grpSpPr>
          <a:xfrm>
            <a:off x="3570707" y="2440919"/>
            <a:ext cx="2120900" cy="1447788"/>
            <a:chOff x="0" y="-19049"/>
            <a:chExt cx="837886" cy="786891"/>
          </a:xfrm>
        </p:grpSpPr>
        <p:sp>
          <p:nvSpPr>
            <p:cNvPr id="16" name="Freeform 16"/>
            <p:cNvSpPr/>
            <p:nvPr/>
          </p:nvSpPr>
          <p:spPr>
            <a:xfrm>
              <a:off x="0" y="0"/>
              <a:ext cx="837886" cy="767842"/>
            </a:xfrm>
            <a:custGeom>
              <a:avLst/>
              <a:gdLst/>
              <a:ahLst/>
              <a:cxnLst/>
              <a:rect l="l" t="t" r="r" b="b"/>
              <a:pathLst>
                <a:path w="837886" h="767842">
                  <a:moveTo>
                    <a:pt x="0" y="0"/>
                  </a:moveTo>
                  <a:lnTo>
                    <a:pt x="837886" y="0"/>
                  </a:lnTo>
                  <a:lnTo>
                    <a:pt x="837886" y="767842"/>
                  </a:lnTo>
                  <a:lnTo>
                    <a:pt x="0" y="767842"/>
                  </a:lnTo>
                  <a:close/>
                </a:path>
              </a:pathLst>
            </a:custGeom>
            <a:solidFill>
              <a:srgbClr val="263F6B"/>
            </a:solidFill>
          </p:spPr>
        </p:sp>
        <p:sp>
          <p:nvSpPr>
            <p:cNvPr id="17" name="TextBox 17"/>
            <p:cNvSpPr txBox="1"/>
            <p:nvPr/>
          </p:nvSpPr>
          <p:spPr>
            <a:xfrm>
              <a:off x="0" y="-19049"/>
              <a:ext cx="837886" cy="547729"/>
            </a:xfrm>
            <a:prstGeom prst="rect">
              <a:avLst/>
            </a:prstGeom>
          </p:spPr>
          <p:txBody>
            <a:bodyPr lIns="33867" tIns="33867" rIns="33867" bIns="33867" rtlCol="0" anchor="ctr"/>
            <a:lstStyle/>
            <a:p>
              <a:pPr algn="ctr">
                <a:lnSpc>
                  <a:spcPts val="1906"/>
                </a:lnSpc>
              </a:pPr>
              <a:endParaRPr lang="en-US" sz="1466" dirty="0">
                <a:solidFill>
                  <a:srgbClr val="FFFFFF"/>
                </a:solidFill>
                <a:latin typeface="Montserrat Classic"/>
              </a:endParaRPr>
            </a:p>
          </p:txBody>
        </p:sp>
      </p:grpSp>
      <p:grpSp>
        <p:nvGrpSpPr>
          <p:cNvPr id="18" name="Group 18"/>
          <p:cNvGrpSpPr/>
          <p:nvPr/>
        </p:nvGrpSpPr>
        <p:grpSpPr>
          <a:xfrm>
            <a:off x="6605869" y="1371940"/>
            <a:ext cx="2057400" cy="2530156"/>
            <a:chOff x="0" y="0"/>
            <a:chExt cx="812800" cy="1259993"/>
          </a:xfrm>
        </p:grpSpPr>
        <p:sp>
          <p:nvSpPr>
            <p:cNvPr id="19" name="Freeform 19"/>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213559"/>
              </a:solidFill>
              <a:prstDash val="solid"/>
              <a:miter/>
            </a:ln>
          </p:spPr>
        </p:sp>
        <p:sp>
          <p:nvSpPr>
            <p:cNvPr id="20" name="TextBox 20"/>
            <p:cNvSpPr txBox="1"/>
            <p:nvPr/>
          </p:nvSpPr>
          <p:spPr>
            <a:xfrm>
              <a:off x="0" y="-19050"/>
              <a:ext cx="812800" cy="1279043"/>
            </a:xfrm>
            <a:prstGeom prst="rect">
              <a:avLst/>
            </a:prstGeom>
          </p:spPr>
          <p:txBody>
            <a:bodyPr lIns="33867" tIns="33867" rIns="33867" bIns="33867" rtlCol="0" anchor="ctr"/>
            <a:lstStyle/>
            <a:p>
              <a:pPr algn="ctr">
                <a:lnSpc>
                  <a:spcPts val="1906"/>
                </a:lnSpc>
              </a:pPr>
              <a:endParaRPr sz="1200"/>
            </a:p>
          </p:txBody>
        </p:sp>
      </p:grpSp>
      <p:grpSp>
        <p:nvGrpSpPr>
          <p:cNvPr id="21" name="Group 21"/>
          <p:cNvGrpSpPr/>
          <p:nvPr/>
        </p:nvGrpSpPr>
        <p:grpSpPr>
          <a:xfrm>
            <a:off x="6577554" y="2441275"/>
            <a:ext cx="2107416" cy="1444897"/>
            <a:chOff x="-40314" y="-8298"/>
            <a:chExt cx="832560" cy="753007"/>
          </a:xfrm>
        </p:grpSpPr>
        <p:sp>
          <p:nvSpPr>
            <p:cNvPr id="22" name="Freeform 22"/>
            <p:cNvSpPr/>
            <p:nvPr/>
          </p:nvSpPr>
          <p:spPr>
            <a:xfrm>
              <a:off x="-40314" y="-8298"/>
              <a:ext cx="822836" cy="753007"/>
            </a:xfrm>
            <a:custGeom>
              <a:avLst/>
              <a:gdLst/>
              <a:ahLst/>
              <a:cxnLst/>
              <a:rect l="l" t="t" r="r" b="b"/>
              <a:pathLst>
                <a:path w="787714" h="753007">
                  <a:moveTo>
                    <a:pt x="0" y="0"/>
                  </a:moveTo>
                  <a:lnTo>
                    <a:pt x="787714" y="0"/>
                  </a:lnTo>
                  <a:lnTo>
                    <a:pt x="787714" y="753007"/>
                  </a:lnTo>
                  <a:lnTo>
                    <a:pt x="0" y="753007"/>
                  </a:lnTo>
                  <a:close/>
                </a:path>
              </a:pathLst>
            </a:custGeom>
            <a:solidFill>
              <a:srgbClr val="263F6B"/>
            </a:solidFill>
          </p:spPr>
        </p:sp>
        <p:sp>
          <p:nvSpPr>
            <p:cNvPr id="23" name="TextBox 23"/>
            <p:cNvSpPr txBox="1"/>
            <p:nvPr/>
          </p:nvSpPr>
          <p:spPr>
            <a:xfrm>
              <a:off x="-30590" y="42186"/>
              <a:ext cx="822836" cy="635769"/>
            </a:xfrm>
            <a:prstGeom prst="rect">
              <a:avLst/>
            </a:prstGeom>
          </p:spPr>
          <p:txBody>
            <a:bodyPr lIns="33867" tIns="33867" rIns="33867" bIns="33867" rtlCol="0" anchor="ctr"/>
            <a:lstStyle/>
            <a:p>
              <a:pPr algn="ctr">
                <a:lnSpc>
                  <a:spcPts val="1906"/>
                </a:lnSpc>
              </a:pPr>
              <a:r>
                <a:rPr lang="en-US" sz="1466" dirty="0">
                  <a:solidFill>
                    <a:srgbClr val="FFFFFF"/>
                  </a:solidFill>
                  <a:latin typeface="+mj-lt"/>
                  <a:cs typeface="Times New Roman" panose="02020603050405020304" pitchFamily="18" charset="0"/>
                </a:rPr>
                <a:t>Week wise, State wise and City wise statistics of delay of flights with airline details</a:t>
              </a:r>
            </a:p>
          </p:txBody>
        </p:sp>
      </p:grpSp>
      <p:grpSp>
        <p:nvGrpSpPr>
          <p:cNvPr id="24" name="Group 24"/>
          <p:cNvGrpSpPr/>
          <p:nvPr/>
        </p:nvGrpSpPr>
        <p:grpSpPr>
          <a:xfrm>
            <a:off x="9455014" y="1333688"/>
            <a:ext cx="2057400" cy="2655538"/>
            <a:chOff x="0" y="0"/>
            <a:chExt cx="812800" cy="1259993"/>
          </a:xfrm>
        </p:grpSpPr>
        <p:sp>
          <p:nvSpPr>
            <p:cNvPr id="25" name="Freeform 25"/>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213559"/>
              </a:solidFill>
              <a:prstDash val="solid"/>
              <a:miter/>
            </a:ln>
          </p:spPr>
        </p:sp>
        <p:sp>
          <p:nvSpPr>
            <p:cNvPr id="26" name="TextBox 26"/>
            <p:cNvSpPr txBox="1"/>
            <p:nvPr/>
          </p:nvSpPr>
          <p:spPr>
            <a:xfrm>
              <a:off x="0" y="-19050"/>
              <a:ext cx="812800" cy="1279043"/>
            </a:xfrm>
            <a:prstGeom prst="rect">
              <a:avLst/>
            </a:prstGeom>
          </p:spPr>
          <p:txBody>
            <a:bodyPr lIns="33867" tIns="33867" rIns="33867" bIns="33867" rtlCol="0" anchor="ctr"/>
            <a:lstStyle/>
            <a:p>
              <a:pPr algn="ctr">
                <a:lnSpc>
                  <a:spcPts val="1906"/>
                </a:lnSpc>
              </a:pPr>
              <a:endParaRPr sz="1200"/>
            </a:p>
          </p:txBody>
        </p:sp>
      </p:grpSp>
      <p:grpSp>
        <p:nvGrpSpPr>
          <p:cNvPr id="27" name="Group 27"/>
          <p:cNvGrpSpPr/>
          <p:nvPr/>
        </p:nvGrpSpPr>
        <p:grpSpPr>
          <a:xfrm>
            <a:off x="9452101" y="2708659"/>
            <a:ext cx="2067178" cy="1315066"/>
            <a:chOff x="-1151" y="56026"/>
            <a:chExt cx="816663" cy="811726"/>
          </a:xfrm>
        </p:grpSpPr>
        <p:sp>
          <p:nvSpPr>
            <p:cNvPr id="28" name="Freeform 28"/>
            <p:cNvSpPr/>
            <p:nvPr/>
          </p:nvSpPr>
          <p:spPr>
            <a:xfrm>
              <a:off x="-1151" y="73123"/>
              <a:ext cx="812800" cy="753007"/>
            </a:xfrm>
            <a:custGeom>
              <a:avLst/>
              <a:gdLst/>
              <a:ahLst/>
              <a:cxnLst/>
              <a:rect l="l" t="t" r="r" b="b"/>
              <a:pathLst>
                <a:path w="812800" h="753007">
                  <a:moveTo>
                    <a:pt x="0" y="0"/>
                  </a:moveTo>
                  <a:lnTo>
                    <a:pt x="812800" y="0"/>
                  </a:lnTo>
                  <a:lnTo>
                    <a:pt x="812800" y="753007"/>
                  </a:lnTo>
                  <a:lnTo>
                    <a:pt x="0" y="753007"/>
                  </a:lnTo>
                  <a:close/>
                </a:path>
              </a:pathLst>
            </a:custGeom>
            <a:solidFill>
              <a:srgbClr val="263F6B"/>
            </a:solidFill>
          </p:spPr>
          <p:txBody>
            <a:bodyPr/>
            <a:lstStyle/>
            <a:p>
              <a:endParaRPr lang="en-IN" dirty="0"/>
            </a:p>
          </p:txBody>
        </p:sp>
        <p:sp>
          <p:nvSpPr>
            <p:cNvPr id="29" name="TextBox 29"/>
            <p:cNvSpPr txBox="1"/>
            <p:nvPr/>
          </p:nvSpPr>
          <p:spPr>
            <a:xfrm>
              <a:off x="2712" y="56026"/>
              <a:ext cx="812800" cy="811726"/>
            </a:xfrm>
            <a:prstGeom prst="rect">
              <a:avLst/>
            </a:prstGeom>
          </p:spPr>
          <p:txBody>
            <a:bodyPr lIns="33867" tIns="33867" rIns="33867" bIns="33867" rtlCol="0" anchor="ctr"/>
            <a:lstStyle/>
            <a:p>
              <a:pPr algn="ctr">
                <a:lnSpc>
                  <a:spcPts val="1906"/>
                </a:lnSpc>
              </a:pPr>
              <a:r>
                <a:rPr lang="en-US" sz="1466" dirty="0">
                  <a:solidFill>
                    <a:srgbClr val="FFFFFF"/>
                  </a:solidFill>
                  <a:latin typeface="+mj-lt"/>
                  <a:cs typeface="Times New Roman" panose="02020603050405020304" pitchFamily="18" charset="0"/>
                </a:rPr>
                <a:t>Number of airlines with No departure/arrival delay with distance covered between 2500 and 3000</a:t>
              </a:r>
            </a:p>
          </p:txBody>
        </p:sp>
      </p:grpSp>
      <p:grpSp>
        <p:nvGrpSpPr>
          <p:cNvPr id="30" name="Group 30"/>
          <p:cNvGrpSpPr/>
          <p:nvPr/>
        </p:nvGrpSpPr>
        <p:grpSpPr>
          <a:xfrm>
            <a:off x="1550395" y="4200477"/>
            <a:ext cx="3829922" cy="1812783"/>
            <a:chOff x="0" y="0"/>
            <a:chExt cx="812800" cy="1259993"/>
          </a:xfrm>
        </p:grpSpPr>
        <p:sp>
          <p:nvSpPr>
            <p:cNvPr id="31" name="Freeform 31"/>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213559"/>
              </a:solidFill>
              <a:prstDash val="solid"/>
              <a:miter/>
            </a:ln>
          </p:spPr>
        </p:sp>
        <p:sp>
          <p:nvSpPr>
            <p:cNvPr id="32" name="TextBox 32"/>
            <p:cNvSpPr txBox="1"/>
            <p:nvPr/>
          </p:nvSpPr>
          <p:spPr>
            <a:xfrm>
              <a:off x="0" y="-19050"/>
              <a:ext cx="812800" cy="1279043"/>
            </a:xfrm>
            <a:prstGeom prst="rect">
              <a:avLst/>
            </a:prstGeom>
          </p:spPr>
          <p:txBody>
            <a:bodyPr lIns="33867" tIns="33867" rIns="33867" bIns="33867" rtlCol="0" anchor="ctr"/>
            <a:lstStyle/>
            <a:p>
              <a:pPr algn="ctr">
                <a:lnSpc>
                  <a:spcPts val="1906"/>
                </a:lnSpc>
              </a:pPr>
              <a:endParaRPr sz="1200"/>
            </a:p>
          </p:txBody>
        </p:sp>
      </p:grpSp>
      <p:grpSp>
        <p:nvGrpSpPr>
          <p:cNvPr id="33" name="Group 33"/>
          <p:cNvGrpSpPr/>
          <p:nvPr/>
        </p:nvGrpSpPr>
        <p:grpSpPr>
          <a:xfrm>
            <a:off x="3089036" y="4209308"/>
            <a:ext cx="2291281" cy="1797413"/>
            <a:chOff x="0" y="0"/>
            <a:chExt cx="812800" cy="753007"/>
          </a:xfrm>
        </p:grpSpPr>
        <p:sp>
          <p:nvSpPr>
            <p:cNvPr id="34" name="Freeform 34"/>
            <p:cNvSpPr/>
            <p:nvPr/>
          </p:nvSpPr>
          <p:spPr>
            <a:xfrm>
              <a:off x="0" y="0"/>
              <a:ext cx="812800" cy="753007"/>
            </a:xfrm>
            <a:custGeom>
              <a:avLst/>
              <a:gdLst/>
              <a:ahLst/>
              <a:cxnLst/>
              <a:rect l="l" t="t" r="r" b="b"/>
              <a:pathLst>
                <a:path w="812800" h="753007">
                  <a:moveTo>
                    <a:pt x="0" y="0"/>
                  </a:moveTo>
                  <a:lnTo>
                    <a:pt x="812800" y="0"/>
                  </a:lnTo>
                  <a:lnTo>
                    <a:pt x="812800" y="753007"/>
                  </a:lnTo>
                  <a:lnTo>
                    <a:pt x="0" y="753007"/>
                  </a:lnTo>
                  <a:close/>
                </a:path>
              </a:pathLst>
            </a:custGeom>
            <a:solidFill>
              <a:srgbClr val="263F6B"/>
            </a:solidFill>
          </p:spPr>
        </p:sp>
        <p:sp>
          <p:nvSpPr>
            <p:cNvPr id="35" name="TextBox 35"/>
            <p:cNvSpPr txBox="1"/>
            <p:nvPr/>
          </p:nvSpPr>
          <p:spPr>
            <a:xfrm>
              <a:off x="0" y="-19050"/>
              <a:ext cx="812800" cy="772057"/>
            </a:xfrm>
            <a:prstGeom prst="rect">
              <a:avLst/>
            </a:prstGeom>
          </p:spPr>
          <p:txBody>
            <a:bodyPr lIns="33867" tIns="33867" rIns="33867" bIns="33867" rtlCol="0" anchor="ctr"/>
            <a:lstStyle/>
            <a:p>
              <a:pPr algn="ctr">
                <a:lnSpc>
                  <a:spcPts val="1906"/>
                </a:lnSpc>
              </a:pPr>
              <a:r>
                <a:rPr lang="en-US" sz="1466" dirty="0">
                  <a:solidFill>
                    <a:srgbClr val="FFFFFF"/>
                  </a:solidFill>
                  <a:latin typeface="+mj-lt"/>
                  <a:cs typeface="Times New Roman" panose="02020603050405020304" pitchFamily="18" charset="0"/>
                </a:rPr>
                <a:t>Airline wise Total Number of Flights Scheduled or Cancelled</a:t>
              </a:r>
            </a:p>
          </p:txBody>
        </p:sp>
      </p:grpSp>
      <p:sp>
        <p:nvSpPr>
          <p:cNvPr id="36" name="Freeform 36"/>
          <p:cNvSpPr/>
          <p:nvPr/>
        </p:nvSpPr>
        <p:spPr>
          <a:xfrm>
            <a:off x="1195567" y="1545619"/>
            <a:ext cx="910638" cy="832820"/>
          </a:xfrm>
          <a:custGeom>
            <a:avLst/>
            <a:gdLst/>
            <a:ahLst/>
            <a:cxnLst/>
            <a:rect l="l" t="t" r="r" b="b"/>
            <a:pathLst>
              <a:path w="1365957" h="1249230">
                <a:moveTo>
                  <a:pt x="0" y="0"/>
                </a:moveTo>
                <a:lnTo>
                  <a:pt x="1365957" y="0"/>
                </a:lnTo>
                <a:lnTo>
                  <a:pt x="1365957" y="1249230"/>
                </a:lnTo>
                <a:lnTo>
                  <a:pt x="0" y="12492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8" name="Freeform 38"/>
          <p:cNvSpPr/>
          <p:nvPr/>
        </p:nvSpPr>
        <p:spPr>
          <a:xfrm>
            <a:off x="7276592" y="1516279"/>
            <a:ext cx="684725" cy="877853"/>
          </a:xfrm>
          <a:custGeom>
            <a:avLst/>
            <a:gdLst/>
            <a:ahLst/>
            <a:cxnLst/>
            <a:rect l="l" t="t" r="r" b="b"/>
            <a:pathLst>
              <a:path w="1027087" h="1316779">
                <a:moveTo>
                  <a:pt x="0" y="0"/>
                </a:moveTo>
                <a:lnTo>
                  <a:pt x="1027088" y="0"/>
                </a:lnTo>
                <a:lnTo>
                  <a:pt x="1027088" y="1316779"/>
                </a:lnTo>
                <a:lnTo>
                  <a:pt x="0" y="13167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0" name="Freeform 40"/>
          <p:cNvSpPr/>
          <p:nvPr/>
        </p:nvSpPr>
        <p:spPr>
          <a:xfrm>
            <a:off x="4136203" y="1472122"/>
            <a:ext cx="824837" cy="869082"/>
          </a:xfrm>
          <a:custGeom>
            <a:avLst/>
            <a:gdLst/>
            <a:ahLst/>
            <a:cxnLst/>
            <a:rect l="l" t="t" r="r" b="b"/>
            <a:pathLst>
              <a:path w="1237256" h="1303623">
                <a:moveTo>
                  <a:pt x="0" y="0"/>
                </a:moveTo>
                <a:lnTo>
                  <a:pt x="1237257" y="0"/>
                </a:lnTo>
                <a:lnTo>
                  <a:pt x="1237257" y="1303623"/>
                </a:lnTo>
                <a:lnTo>
                  <a:pt x="0" y="13036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1" name="TextBox 41"/>
          <p:cNvSpPr txBox="1"/>
          <p:nvPr/>
        </p:nvSpPr>
        <p:spPr>
          <a:xfrm>
            <a:off x="2279693" y="325819"/>
            <a:ext cx="7270693" cy="530273"/>
          </a:xfrm>
          <a:prstGeom prst="rect">
            <a:avLst/>
          </a:prstGeom>
        </p:spPr>
        <p:txBody>
          <a:bodyPr lIns="0" tIns="0" rIns="0" bIns="0" rtlCol="0" anchor="t">
            <a:spAutoFit/>
          </a:bodyPr>
          <a:lstStyle/>
          <a:p>
            <a:pPr algn="ctr">
              <a:lnSpc>
                <a:spcPts val="4366"/>
              </a:lnSpc>
              <a:spcBef>
                <a:spcPct val="0"/>
              </a:spcBef>
            </a:pPr>
            <a:r>
              <a:rPr lang="en-US" sz="3163" b="1" spc="25" dirty="0">
                <a:solidFill>
                  <a:srgbClr val="263F6B"/>
                </a:solidFill>
                <a:latin typeface="Times New Roman" panose="02020603050405020304" pitchFamily="18" charset="0"/>
                <a:cs typeface="Times New Roman" panose="02020603050405020304" pitchFamily="18" charset="0"/>
              </a:rPr>
              <a:t>AVIATION ANALYTICS KPI’S</a:t>
            </a:r>
          </a:p>
        </p:txBody>
      </p:sp>
      <p:sp>
        <p:nvSpPr>
          <p:cNvPr id="45" name="TextBox 44">
            <a:extLst>
              <a:ext uri="{FF2B5EF4-FFF2-40B4-BE49-F238E27FC236}">
                <a16:creationId xmlns:a16="http://schemas.microsoft.com/office/drawing/2014/main" id="{F7D9DFD1-161C-106E-8519-453A904F59EA}"/>
              </a:ext>
            </a:extLst>
          </p:cNvPr>
          <p:cNvSpPr txBox="1"/>
          <p:nvPr/>
        </p:nvSpPr>
        <p:spPr>
          <a:xfrm>
            <a:off x="3685342" y="2585474"/>
            <a:ext cx="1844226" cy="954107"/>
          </a:xfrm>
          <a:prstGeom prst="rect">
            <a:avLst/>
          </a:prstGeom>
          <a:noFill/>
        </p:spPr>
        <p:txBody>
          <a:bodyPr wrap="square">
            <a:spAutoFit/>
          </a:bodyPr>
          <a:lstStyle/>
          <a:p>
            <a:pPr algn="ctr"/>
            <a:r>
              <a:rPr lang="en-US" sz="1400" dirty="0">
                <a:solidFill>
                  <a:schemeClr val="bg1"/>
                </a:solidFill>
                <a:latin typeface="+mj-lt"/>
                <a:cs typeface="Times New Roman" panose="02020603050405020304" pitchFamily="18" charset="0"/>
              </a:rPr>
              <a:t>Total number of cancelled flights for JetBlue Airways on first date of every month</a:t>
            </a:r>
            <a:endParaRPr lang="en-IN" sz="1400" dirty="0">
              <a:solidFill>
                <a:schemeClr val="bg1"/>
              </a:solidFill>
              <a:latin typeface="+mj-lt"/>
              <a:cs typeface="Times New Roman" panose="02020603050405020304" pitchFamily="18" charset="0"/>
            </a:endParaRPr>
          </a:p>
        </p:txBody>
      </p:sp>
      <p:grpSp>
        <p:nvGrpSpPr>
          <p:cNvPr id="46" name="Group 30">
            <a:extLst>
              <a:ext uri="{FF2B5EF4-FFF2-40B4-BE49-F238E27FC236}">
                <a16:creationId xmlns:a16="http://schemas.microsoft.com/office/drawing/2014/main" id="{DE23C194-3F9A-DA1B-F291-4152E7CDF9DB}"/>
              </a:ext>
            </a:extLst>
          </p:cNvPr>
          <p:cNvGrpSpPr/>
          <p:nvPr/>
        </p:nvGrpSpPr>
        <p:grpSpPr>
          <a:xfrm>
            <a:off x="7038979" y="4221011"/>
            <a:ext cx="3829922" cy="1812783"/>
            <a:chOff x="0" y="0"/>
            <a:chExt cx="812800" cy="1259993"/>
          </a:xfrm>
        </p:grpSpPr>
        <p:sp>
          <p:nvSpPr>
            <p:cNvPr id="47" name="Freeform 31">
              <a:extLst>
                <a:ext uri="{FF2B5EF4-FFF2-40B4-BE49-F238E27FC236}">
                  <a16:creationId xmlns:a16="http://schemas.microsoft.com/office/drawing/2014/main" id="{5D416C5E-2F89-60B1-BF66-A215562F2149}"/>
                </a:ext>
              </a:extLst>
            </p:cNvPr>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213559"/>
              </a:solidFill>
              <a:prstDash val="solid"/>
              <a:miter/>
            </a:ln>
          </p:spPr>
        </p:sp>
        <p:sp>
          <p:nvSpPr>
            <p:cNvPr id="48" name="TextBox 32">
              <a:extLst>
                <a:ext uri="{FF2B5EF4-FFF2-40B4-BE49-F238E27FC236}">
                  <a16:creationId xmlns:a16="http://schemas.microsoft.com/office/drawing/2014/main" id="{EEFA967E-898F-EA3C-B5F1-C6366C725E86}"/>
                </a:ext>
              </a:extLst>
            </p:cNvPr>
            <p:cNvSpPr txBox="1"/>
            <p:nvPr/>
          </p:nvSpPr>
          <p:spPr>
            <a:xfrm>
              <a:off x="0" y="-19050"/>
              <a:ext cx="812800" cy="1279043"/>
            </a:xfrm>
            <a:prstGeom prst="rect">
              <a:avLst/>
            </a:prstGeom>
          </p:spPr>
          <p:txBody>
            <a:bodyPr lIns="33867" tIns="33867" rIns="33867" bIns="33867" rtlCol="0" anchor="ctr"/>
            <a:lstStyle/>
            <a:p>
              <a:pPr algn="ctr">
                <a:lnSpc>
                  <a:spcPts val="1906"/>
                </a:lnSpc>
              </a:pPr>
              <a:endParaRPr sz="1200"/>
            </a:p>
          </p:txBody>
        </p:sp>
      </p:grpSp>
      <p:grpSp>
        <p:nvGrpSpPr>
          <p:cNvPr id="49" name="Group 33">
            <a:extLst>
              <a:ext uri="{FF2B5EF4-FFF2-40B4-BE49-F238E27FC236}">
                <a16:creationId xmlns:a16="http://schemas.microsoft.com/office/drawing/2014/main" id="{8DA61E57-ACB4-85A9-D060-B3A586CDFAED}"/>
              </a:ext>
            </a:extLst>
          </p:cNvPr>
          <p:cNvGrpSpPr/>
          <p:nvPr/>
        </p:nvGrpSpPr>
        <p:grpSpPr>
          <a:xfrm>
            <a:off x="8531338" y="4200477"/>
            <a:ext cx="2337563" cy="1806245"/>
            <a:chOff x="0" y="0"/>
            <a:chExt cx="812800" cy="753007"/>
          </a:xfrm>
        </p:grpSpPr>
        <p:sp>
          <p:nvSpPr>
            <p:cNvPr id="50" name="Freeform 34">
              <a:extLst>
                <a:ext uri="{FF2B5EF4-FFF2-40B4-BE49-F238E27FC236}">
                  <a16:creationId xmlns:a16="http://schemas.microsoft.com/office/drawing/2014/main" id="{7048B262-C26E-4613-BB73-B56FB71808B9}"/>
                </a:ext>
              </a:extLst>
            </p:cNvPr>
            <p:cNvSpPr/>
            <p:nvPr/>
          </p:nvSpPr>
          <p:spPr>
            <a:xfrm>
              <a:off x="0" y="0"/>
              <a:ext cx="812800" cy="753007"/>
            </a:xfrm>
            <a:custGeom>
              <a:avLst/>
              <a:gdLst/>
              <a:ahLst/>
              <a:cxnLst/>
              <a:rect l="l" t="t" r="r" b="b"/>
              <a:pathLst>
                <a:path w="812800" h="753007">
                  <a:moveTo>
                    <a:pt x="0" y="0"/>
                  </a:moveTo>
                  <a:lnTo>
                    <a:pt x="812800" y="0"/>
                  </a:lnTo>
                  <a:lnTo>
                    <a:pt x="812800" y="753007"/>
                  </a:lnTo>
                  <a:lnTo>
                    <a:pt x="0" y="753007"/>
                  </a:lnTo>
                  <a:close/>
                </a:path>
              </a:pathLst>
            </a:custGeom>
            <a:solidFill>
              <a:srgbClr val="263F6B"/>
            </a:solidFill>
          </p:spPr>
        </p:sp>
        <p:sp>
          <p:nvSpPr>
            <p:cNvPr id="51" name="TextBox 35">
              <a:extLst>
                <a:ext uri="{FF2B5EF4-FFF2-40B4-BE49-F238E27FC236}">
                  <a16:creationId xmlns:a16="http://schemas.microsoft.com/office/drawing/2014/main" id="{39E662C3-745A-1052-EA8B-32C45415C15A}"/>
                </a:ext>
              </a:extLst>
            </p:cNvPr>
            <p:cNvSpPr txBox="1"/>
            <p:nvPr/>
          </p:nvSpPr>
          <p:spPr>
            <a:xfrm>
              <a:off x="0" y="-19050"/>
              <a:ext cx="812800" cy="772057"/>
            </a:xfrm>
            <a:prstGeom prst="rect">
              <a:avLst/>
            </a:prstGeom>
          </p:spPr>
          <p:txBody>
            <a:bodyPr lIns="33867" tIns="33867" rIns="33867" bIns="33867" rtlCol="0" anchor="ctr"/>
            <a:lstStyle/>
            <a:p>
              <a:pPr algn="ctr">
                <a:lnSpc>
                  <a:spcPts val="1906"/>
                </a:lnSpc>
              </a:pPr>
              <a:r>
                <a:rPr lang="en-US" sz="1466" dirty="0">
                  <a:solidFill>
                    <a:srgbClr val="FFFFFF"/>
                  </a:solidFill>
                  <a:latin typeface="+mj-lt"/>
                  <a:cs typeface="Times New Roman" panose="02020603050405020304" pitchFamily="18" charset="0"/>
                </a:rPr>
                <a:t>Airline wise Total Number of Flights Diverted</a:t>
              </a:r>
            </a:p>
          </p:txBody>
        </p:sp>
      </p:grpSp>
      <p:pic>
        <p:nvPicPr>
          <p:cNvPr id="54" name="Graphic 53" descr="Airplane with solid fill">
            <a:extLst>
              <a:ext uri="{FF2B5EF4-FFF2-40B4-BE49-F238E27FC236}">
                <a16:creationId xmlns:a16="http://schemas.microsoft.com/office/drawing/2014/main" id="{E56BD3F6-4807-5C3B-46B3-AD14721A0E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27959" y="4712436"/>
            <a:ext cx="914400" cy="914400"/>
          </a:xfrm>
          <a:prstGeom prst="rect">
            <a:avLst/>
          </a:prstGeom>
        </p:spPr>
      </p:pic>
      <p:pic>
        <p:nvPicPr>
          <p:cNvPr id="56" name="Graphic 55" descr="Close with solid fill">
            <a:extLst>
              <a:ext uri="{FF2B5EF4-FFF2-40B4-BE49-F238E27FC236}">
                <a16:creationId xmlns:a16="http://schemas.microsoft.com/office/drawing/2014/main" id="{6B321056-BE0A-F72B-C5DC-058CD0A370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79028" y="4670202"/>
            <a:ext cx="914400" cy="914400"/>
          </a:xfrm>
          <a:prstGeom prst="rect">
            <a:avLst/>
          </a:prstGeom>
        </p:spPr>
      </p:pic>
      <mc:AlternateContent xmlns:mc="http://schemas.openxmlformats.org/markup-compatibility/2006">
        <mc:Choice xmlns:am3d="http://schemas.microsoft.com/office/drawing/2017/model3d" Requires="am3d">
          <p:graphicFrame>
            <p:nvGraphicFramePr>
              <p:cNvPr id="57" name="3D Model 56" descr="Airplane">
                <a:extLst>
                  <a:ext uri="{FF2B5EF4-FFF2-40B4-BE49-F238E27FC236}">
                    <a16:creationId xmlns:a16="http://schemas.microsoft.com/office/drawing/2014/main" id="{E5CE6966-19EA-7FE5-C7E5-044D21BD40D9}"/>
                  </a:ext>
                </a:extLst>
              </p:cNvPr>
              <p:cNvGraphicFramePr>
                <a:graphicFrameLocks noChangeAspect="1"/>
              </p:cNvGraphicFramePr>
              <p:nvPr>
                <p:extLst>
                  <p:ext uri="{D42A27DB-BD31-4B8C-83A1-F6EECF244321}">
                    <p14:modId xmlns:p14="http://schemas.microsoft.com/office/powerpoint/2010/main" val="651934950"/>
                  </p:ext>
                </p:extLst>
              </p:nvPr>
            </p:nvGraphicFramePr>
            <p:xfrm>
              <a:off x="9508023" y="1663283"/>
              <a:ext cx="1945555" cy="625847"/>
            </p:xfrm>
            <a:graphic>
              <a:graphicData uri="http://schemas.microsoft.com/office/drawing/2017/model3d">
                <am3d:model3d r:embed="rId13">
                  <am3d:spPr>
                    <a:xfrm>
                      <a:off x="0" y="0"/>
                      <a:ext cx="1945555" cy="625847"/>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3692838" ay="4816960" az="-3671950"/>
                    <am3d:postTrans dx="0" dy="0" dz="0"/>
                  </am3d:trans>
                  <am3d:raster rName="Office3DRenderer" rVer="16.0.8326">
                    <am3d:blip r:embed="rId14"/>
                  </am3d:raster>
                  <am3d:objViewport viewportSz="25909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7" name="3D Model 56" descr="Airplane">
                <a:extLst>
                  <a:ext uri="{FF2B5EF4-FFF2-40B4-BE49-F238E27FC236}">
                    <a16:creationId xmlns:a16="http://schemas.microsoft.com/office/drawing/2014/main" id="{E5CE6966-19EA-7FE5-C7E5-044D21BD40D9}"/>
                  </a:ext>
                </a:extLst>
              </p:cNvPr>
              <p:cNvPicPr>
                <a:picLocks noGrp="1" noRot="1" noChangeAspect="1" noMove="1" noResize="1" noEditPoints="1" noAdjustHandles="1" noChangeArrowheads="1" noChangeShapeType="1" noCrop="1"/>
              </p:cNvPicPr>
              <p:nvPr/>
            </p:nvPicPr>
            <p:blipFill>
              <a:blip r:embed="rId14"/>
              <a:stretch>
                <a:fillRect/>
              </a:stretch>
            </p:blipFill>
            <p:spPr>
              <a:xfrm>
                <a:off x="9508023" y="1663283"/>
                <a:ext cx="1945555" cy="625847"/>
              </a:xfrm>
              <a:prstGeom prst="rect">
                <a:avLst/>
              </a:prstGeom>
            </p:spPr>
          </p:pic>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A4C17-4C1C-21AB-BFD3-9A237129A2CA}"/>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KPI_1</a:t>
            </a:r>
            <a:r>
              <a:rPr lang="en-US" b="1">
                <a:latin typeface="Times New Roman" panose="02020603050405020304" pitchFamily="18" charset="0"/>
                <a:cs typeface="Times New Roman" panose="02020603050405020304" pitchFamily="18" charset="0"/>
              </a:rPr>
              <a:t>: Weekday </a:t>
            </a:r>
            <a:r>
              <a:rPr lang="en-US" b="1" dirty="0">
                <a:latin typeface="Times New Roman" panose="02020603050405020304" pitchFamily="18" charset="0"/>
                <a:cs typeface="Times New Roman" panose="02020603050405020304" pitchFamily="18" charset="0"/>
              </a:rPr>
              <a:t>vs Weekend Total flight stats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E9324B9-CD21-7BD5-CE17-2AEE8CE14FBC}"/>
              </a:ext>
            </a:extLst>
          </p:cNvPr>
          <p:cNvSpPr>
            <a:spLocks noGrp="1"/>
          </p:cNvSpPr>
          <p:nvPr>
            <p:ph sz="half" idx="1"/>
          </p:nvPr>
        </p:nvSpPr>
        <p:spPr>
          <a:xfrm>
            <a:off x="1097280" y="1932936"/>
            <a:ext cx="5815852" cy="4453349"/>
          </a:xfrm>
        </p:spPr>
        <p:txBody>
          <a:bodyPr>
            <a:noAutofit/>
          </a:bodyPr>
          <a:lstStyle/>
          <a:p>
            <a:pPr algn="just">
              <a:buClr>
                <a:schemeClr val="tx1"/>
              </a:buClr>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The numbers show that there are a lot more flights happening on weekdays than on weekends. On weekdays, there are about 4,300,770 flights, while on weekends, there are only around 1,518,309 flights. This means airlines need to plan differently for weekdays and weekends. For busy weekdays, they might want to schedule more flights or use bigger planes to handle all the passengers. On weekends, they could consider cutting back on flights or using smaller planes because there are fewer people traveling. By adjusting their plans based on these numbers, airlines can make sure they're using their resources wisely and providing better service to their passengers.</a:t>
            </a:r>
          </a:p>
          <a:p>
            <a:pPr algn="just">
              <a:buClr>
                <a:schemeClr val="tx1"/>
              </a:buClr>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Approximately 73.91% of flights occur on weekdays, highlighting the significance of weekdays in terms of flight activity.</a:t>
            </a:r>
          </a:p>
          <a:p>
            <a:pPr algn="just">
              <a:buClr>
                <a:schemeClr val="tx1"/>
              </a:buClr>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Weekend flights make up 26.09% of the total, representing a smaller proportion compared to weekdays.</a:t>
            </a:r>
            <a:endParaRPr lang="en-IN" sz="1600" dirty="0">
              <a:solidFill>
                <a:schemeClr val="tx1"/>
              </a:solidFill>
              <a:latin typeface="Times New Roman" panose="02020603050405020304" pitchFamily="18" charset="0"/>
              <a:cs typeface="Times New Roman" panose="02020603050405020304" pitchFamily="18" charset="0"/>
            </a:endParaRPr>
          </a:p>
        </p:txBody>
      </p:sp>
      <p:pic>
        <p:nvPicPr>
          <p:cNvPr id="14" name="Content Placeholder 13">
            <a:extLst>
              <a:ext uri="{FF2B5EF4-FFF2-40B4-BE49-F238E27FC236}">
                <a16:creationId xmlns:a16="http://schemas.microsoft.com/office/drawing/2014/main" id="{3D098389-9813-712D-B4D8-32AF4B45145D}"/>
              </a:ext>
            </a:extLst>
          </p:cNvPr>
          <p:cNvPicPr>
            <a:picLocks noGrp="1" noChangeAspect="1"/>
          </p:cNvPicPr>
          <p:nvPr>
            <p:ph sz="half" idx="2"/>
          </p:nvPr>
        </p:nvPicPr>
        <p:blipFill>
          <a:blip r:embed="rId2"/>
          <a:stretch>
            <a:fillRect/>
          </a:stretch>
        </p:blipFill>
        <p:spPr>
          <a:xfrm>
            <a:off x="7084381" y="2949682"/>
            <a:ext cx="4070982" cy="2090523"/>
          </a:xfrm>
        </p:spPr>
      </p:pic>
    </p:spTree>
    <p:extLst>
      <p:ext uri="{BB962C8B-B14F-4D97-AF65-F5344CB8AC3E}">
        <p14:creationId xmlns:p14="http://schemas.microsoft.com/office/powerpoint/2010/main" val="38164640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14D5-E10E-5EA5-8B34-49AF3682AB4D}"/>
              </a:ext>
            </a:extLst>
          </p:cNvPr>
          <p:cNvSpPr>
            <a:spLocks noGrp="1"/>
          </p:cNvSpPr>
          <p:nvPr>
            <p:ph type="title"/>
          </p:nvPr>
        </p:nvSpPr>
        <p:spPr/>
        <p:txBody>
          <a:bodyPr>
            <a:normAutofit fontScale="90000"/>
          </a:bodyPr>
          <a:lstStyle/>
          <a:p>
            <a:pPr algn="just"/>
            <a:r>
              <a:rPr lang="en-US" b="1" dirty="0">
                <a:latin typeface="Times New Roman" panose="02020603050405020304" pitchFamily="18" charset="0"/>
                <a:cs typeface="Times New Roman" panose="02020603050405020304" pitchFamily="18" charset="0"/>
              </a:rPr>
              <a:t>KPI_2: Total number of cancelled flights for JetBlue Airways on first date of every month</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81B127E-C61C-E558-7062-5EAAA3AF171D}"/>
              </a:ext>
            </a:extLst>
          </p:cNvPr>
          <p:cNvSpPr>
            <a:spLocks noGrp="1"/>
          </p:cNvSpPr>
          <p:nvPr>
            <p:ph sz="half" idx="1"/>
          </p:nvPr>
        </p:nvSpPr>
        <p:spPr>
          <a:xfrm>
            <a:off x="1097280" y="2120900"/>
            <a:ext cx="4998720" cy="4252604"/>
          </a:xfrm>
        </p:spPr>
        <p:txBody>
          <a:bodyPr>
            <a:normAutofit fontScale="85000" lnSpcReduction="10000"/>
          </a:bodyPr>
          <a:lstStyle/>
          <a:p>
            <a:pPr algn="just">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The highest number of cancelled flights for JetBlue Airways on the first date of every month was 55 in June.</a:t>
            </a:r>
          </a:p>
          <a:p>
            <a:pPr algn="just">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The lowest number of cancelled flights was 0 in January.</a:t>
            </a:r>
          </a:p>
          <a:p>
            <a:pPr algn="just">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February had the highest count with 20,517 cancellations, while September had the lowest count with 2,075 cancellations.</a:t>
            </a:r>
          </a:p>
          <a:p>
            <a:pPr algn="just">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Among all airlines, WN had the highest count with 16,043 cancellations, while HA had the lowest count with 171 cancellations.</a:t>
            </a:r>
          </a:p>
          <a:p>
            <a:pPr algn="just">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In a single month, MQ had the highest count with 3,887 cancellations, and HA had the lowest count with 3 cancellations.</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C25D0A6F-A2B5-A7A2-97C3-E73CF167A8C9}"/>
              </a:ext>
            </a:extLst>
          </p:cNvPr>
          <p:cNvPicPr>
            <a:picLocks noGrp="1" noChangeAspect="1"/>
          </p:cNvPicPr>
          <p:nvPr>
            <p:ph sz="half" idx="2"/>
          </p:nvPr>
        </p:nvPicPr>
        <p:blipFill>
          <a:blip r:embed="rId2"/>
          <a:stretch>
            <a:fillRect/>
          </a:stretch>
        </p:blipFill>
        <p:spPr>
          <a:xfrm>
            <a:off x="6318913" y="2120900"/>
            <a:ext cx="4836767" cy="3748192"/>
          </a:xfrm>
        </p:spPr>
      </p:pic>
    </p:spTree>
    <p:extLst>
      <p:ext uri="{BB962C8B-B14F-4D97-AF65-F5344CB8AC3E}">
        <p14:creationId xmlns:p14="http://schemas.microsoft.com/office/powerpoint/2010/main" val="688755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75881-A3D0-FD14-FF16-629405EF081C}"/>
              </a:ext>
            </a:extLst>
          </p:cNvPr>
          <p:cNvSpPr>
            <a:spLocks noGrp="1"/>
          </p:cNvSpPr>
          <p:nvPr>
            <p:ph type="title"/>
          </p:nvPr>
        </p:nvSpPr>
        <p:spPr/>
        <p:txBody>
          <a:bodyPr>
            <a:normAutofit fontScale="90000"/>
          </a:bodyPr>
          <a:lstStyle/>
          <a:p>
            <a:pPr algn="just"/>
            <a:r>
              <a:rPr lang="en-US" b="1" dirty="0">
                <a:latin typeface="Times New Roman" panose="02020603050405020304" pitchFamily="18" charset="0"/>
                <a:cs typeface="Times New Roman" panose="02020603050405020304" pitchFamily="18" charset="0"/>
              </a:rPr>
              <a:t>KPI_3: Week wise, State wise and City wise statistics of delay of flights with airline details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F8119DB-8CAA-9B7F-D740-26D60EB195D4}"/>
              </a:ext>
            </a:extLst>
          </p:cNvPr>
          <p:cNvSpPr>
            <a:spLocks noGrp="1"/>
          </p:cNvSpPr>
          <p:nvPr>
            <p:ph sz="half" idx="1"/>
          </p:nvPr>
        </p:nvSpPr>
        <p:spPr>
          <a:xfrm>
            <a:off x="1097280" y="1970843"/>
            <a:ext cx="4998720" cy="4400928"/>
          </a:xfrm>
        </p:spPr>
        <p:txBody>
          <a:bodyPr>
            <a:noAutofit/>
          </a:bodyPr>
          <a:lstStyle/>
          <a:p>
            <a:pPr algn="just">
              <a:buClr>
                <a:schemeClr val="tx1"/>
              </a:buClr>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The data provides a comprehensive overview of flight delays categorized by week, state, and city, with a grand total of 803,663 delays recorded. States like California (96,147), Texas (100,037), and Florida (63,731) exhibit notably high delay counts, reflecting significant aviation traffic and potential operational challenges. Such insights highlight the need for airlines to focus on these regions to improve operational efficiency and passenger satisfaction. Moreover, cities within these states, such as Los Angeles, Dallas, and Miami, may require targeted strategies to address delay issues effectively. Looking ahead, airlines could invest in advanced scheduling algorithms and infrastructure upgrades to mitigate delays, optimize flight routes, and enhance overall service reliability. Additionally, fostering collaboration with local aviation authorities and implementing real-time communication channels for passengers can help manage expectations and minimize the impact of delays on travel experiences. By proactively addressing delay trends at both state and city levels, airlines can strive towards smoother operations and improved customer loyalty.</a:t>
            </a:r>
            <a:endParaRPr lang="en-IN" sz="14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D13DA01E-A13F-F984-0A50-999C131701CD}"/>
              </a:ext>
            </a:extLst>
          </p:cNvPr>
          <p:cNvPicPr>
            <a:picLocks noGrp="1" noChangeAspect="1"/>
          </p:cNvPicPr>
          <p:nvPr>
            <p:ph sz="half" idx="2"/>
          </p:nvPr>
        </p:nvPicPr>
        <p:blipFill>
          <a:blip r:embed="rId2"/>
          <a:stretch>
            <a:fillRect/>
          </a:stretch>
        </p:blipFill>
        <p:spPr>
          <a:xfrm>
            <a:off x="6269012" y="2120901"/>
            <a:ext cx="4886352" cy="3748192"/>
          </a:xfrm>
        </p:spPr>
      </p:pic>
    </p:spTree>
    <p:extLst>
      <p:ext uri="{BB962C8B-B14F-4D97-AF65-F5344CB8AC3E}">
        <p14:creationId xmlns:p14="http://schemas.microsoft.com/office/powerpoint/2010/main" val="22705873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{7F6AB5AD-FC3B-4632-B67C-C43A27154814}tf11437505_win32</Template>
  <TotalTime>1007</TotalTime>
  <Words>1479</Words>
  <Application>Microsoft Office PowerPoint</Application>
  <PresentationFormat>Widescreen</PresentationFormat>
  <Paragraphs>70</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Barlow</vt:lpstr>
      <vt:lpstr>Calibri</vt:lpstr>
      <vt:lpstr>Georgia Pro Cond Light</vt:lpstr>
      <vt:lpstr>Montserrat Classic</vt:lpstr>
      <vt:lpstr>Speak Pro</vt:lpstr>
      <vt:lpstr>Times New Roman</vt:lpstr>
      <vt:lpstr>Wingdings</vt:lpstr>
      <vt:lpstr>RetrospectVTI</vt:lpstr>
      <vt:lpstr>Aviation  Analytics</vt:lpstr>
      <vt:lpstr>Group Members</vt:lpstr>
      <vt:lpstr>INDEX</vt:lpstr>
      <vt:lpstr>PROCESSING</vt:lpstr>
      <vt:lpstr>Introduction</vt:lpstr>
      <vt:lpstr>PowerPoint Presentation</vt:lpstr>
      <vt:lpstr>KPI_1: Weekday vs Weekend Total flight stats</vt:lpstr>
      <vt:lpstr>KPI_2: Total number of cancelled flights for JetBlue Airways on first date of every month</vt:lpstr>
      <vt:lpstr>KPI_3: Week wise, State wise and City wise statistics of delay of flights with airline details</vt:lpstr>
      <vt:lpstr>KPI_4: Number of airlines with No  departure/arrival delay with distance covered between 2500 and 3000</vt:lpstr>
      <vt:lpstr>KPI_5: Airline wise Total Number of Flights Scheduled or Cancelled</vt:lpstr>
      <vt:lpstr>KPI_6: Airline wise Total Number of Flights Diverted</vt:lpstr>
      <vt:lpstr>Excel Dashboard</vt:lpstr>
      <vt:lpstr>Power BI Dashboard</vt:lpstr>
      <vt:lpstr>Power BI Dashboard</vt:lpstr>
      <vt:lpstr>Tableau Dashboard</vt:lpstr>
      <vt:lpstr>Conclusion</vt:lpstr>
      <vt:lpstr>Challenges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Aviation  Analytics</dc:title>
  <dc:creator>KOUSHIK KUMAR REDDY PULAGAM</dc:creator>
  <cp:lastModifiedBy>KOUSHIK KUMAR REDDY PULAGAM</cp:lastModifiedBy>
  <cp:revision>7</cp:revision>
  <dcterms:created xsi:type="dcterms:W3CDTF">2024-03-03T07:26:47Z</dcterms:created>
  <dcterms:modified xsi:type="dcterms:W3CDTF">2024-03-09T10:20:19Z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